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activeX/activeX2.xml" ContentType="application/vnd.ms-office.activeX+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activeX"/>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74" r:id="rId2"/>
    <p:sldId id="339" r:id="rId3"/>
    <p:sldId id="338" r:id="rId4"/>
    <p:sldId id="292" r:id="rId5"/>
    <p:sldId id="318" r:id="rId6"/>
    <p:sldId id="304" r:id="rId7"/>
    <p:sldId id="296" r:id="rId8"/>
    <p:sldId id="324" r:id="rId9"/>
    <p:sldId id="327" r:id="rId10"/>
    <p:sldId id="342" r:id="rId11"/>
    <p:sldId id="270" r:id="rId12"/>
    <p:sldId id="335" r:id="rId13"/>
    <p:sldId id="340"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749D"/>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22" autoAdjust="0"/>
    <p:restoredTop sz="86244" autoAdjust="0"/>
  </p:normalViewPr>
  <p:slideViewPr>
    <p:cSldViewPr>
      <p:cViewPr varScale="1">
        <p:scale>
          <a:sx n="93" d="100"/>
          <a:sy n="93" d="100"/>
        </p:scale>
        <p:origin x="-2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C:\nns\presentations\ams\ams2011\chilemoviev15.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2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2856"/>
  <ax:ocxPr ax:name="_cy" ax:value="15028"/>
</ax:ocx>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2835D-5D30-4A25-BEEC-ADAA7389B3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B111D9-0B6B-4FFD-91E7-3C33F652EDAD}">
      <dgm:prSet/>
      <dgm:spPr/>
      <dgm:t>
        <a:bodyPr/>
        <a:lstStyle/>
        <a:p>
          <a:pPr rtl="0"/>
          <a:r>
            <a:rPr lang="en-US" dirty="0" smtClean="0"/>
            <a:t>Maximum tsunami amplitude with travel time contours overlaid (Chile tsunami  February 27, 2010)</a:t>
          </a:r>
          <a:endParaRPr lang="en-US" dirty="0"/>
        </a:p>
      </dgm:t>
    </dgm:pt>
    <dgm:pt modelId="{6DEF1716-4BEB-4D4C-915F-07D50B9490F4}" type="parTrans" cxnId="{4BB841D0-B143-410E-9F4B-7E1A392986EF}">
      <dgm:prSet/>
      <dgm:spPr/>
      <dgm:t>
        <a:bodyPr/>
        <a:lstStyle/>
        <a:p>
          <a:endParaRPr lang="en-US"/>
        </a:p>
      </dgm:t>
    </dgm:pt>
    <dgm:pt modelId="{EE01C61A-AAF7-470F-9306-FD4395E94B01}" type="sibTrans" cxnId="{4BB841D0-B143-410E-9F4B-7E1A392986EF}">
      <dgm:prSet/>
      <dgm:spPr/>
      <dgm:t>
        <a:bodyPr/>
        <a:lstStyle/>
        <a:p>
          <a:endParaRPr lang="en-US"/>
        </a:p>
      </dgm:t>
    </dgm:pt>
    <dgm:pt modelId="{3899267E-D797-4E4B-A275-496185122606}" type="pres">
      <dgm:prSet presAssocID="{0072835D-5D30-4A25-BEEC-ADAA7389B348}" presName="linear" presStyleCnt="0">
        <dgm:presLayoutVars>
          <dgm:animLvl val="lvl"/>
          <dgm:resizeHandles val="exact"/>
        </dgm:presLayoutVars>
      </dgm:prSet>
      <dgm:spPr/>
      <dgm:t>
        <a:bodyPr/>
        <a:lstStyle/>
        <a:p>
          <a:endParaRPr lang="en-US"/>
        </a:p>
      </dgm:t>
    </dgm:pt>
    <dgm:pt modelId="{907A724B-AECF-4F75-A6AE-C628DFF9E73C}" type="pres">
      <dgm:prSet presAssocID="{49B111D9-0B6B-4FFD-91E7-3C33F652EDAD}" presName="parentText" presStyleLbl="node1" presStyleIdx="0" presStyleCnt="1" custLinFactNeighborX="-1818" custLinFactNeighborY="389">
        <dgm:presLayoutVars>
          <dgm:chMax val="0"/>
          <dgm:bulletEnabled val="1"/>
        </dgm:presLayoutVars>
      </dgm:prSet>
      <dgm:spPr/>
      <dgm:t>
        <a:bodyPr/>
        <a:lstStyle/>
        <a:p>
          <a:endParaRPr lang="en-US"/>
        </a:p>
      </dgm:t>
    </dgm:pt>
  </dgm:ptLst>
  <dgm:cxnLst>
    <dgm:cxn modelId="{4BB841D0-B143-410E-9F4B-7E1A392986EF}" srcId="{0072835D-5D30-4A25-BEEC-ADAA7389B348}" destId="{49B111D9-0B6B-4FFD-91E7-3C33F652EDAD}" srcOrd="0" destOrd="0" parTransId="{6DEF1716-4BEB-4D4C-915F-07D50B9490F4}" sibTransId="{EE01C61A-AAF7-470F-9306-FD4395E94B01}"/>
    <dgm:cxn modelId="{D166441C-5FD3-4ECA-AD93-9141D5E5D1A5}" type="presOf" srcId="{49B111D9-0B6B-4FFD-91E7-3C33F652EDAD}" destId="{907A724B-AECF-4F75-A6AE-C628DFF9E73C}" srcOrd="0" destOrd="0" presId="urn:microsoft.com/office/officeart/2005/8/layout/vList2"/>
    <dgm:cxn modelId="{98887278-CBF9-46A9-9E12-A5882DFF6883}" type="presOf" srcId="{0072835D-5D30-4A25-BEEC-ADAA7389B348}" destId="{3899267E-D797-4E4B-A275-496185122606}" srcOrd="0" destOrd="0" presId="urn:microsoft.com/office/officeart/2005/8/layout/vList2"/>
    <dgm:cxn modelId="{37E08BD1-CE1B-42FE-A94B-B24439C26040}" type="presParOf" srcId="{3899267E-D797-4E4B-A275-496185122606}" destId="{907A724B-AECF-4F75-A6AE-C628DFF9E73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2835D-5D30-4A25-BEEC-ADAA7389B3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B111D9-0B6B-4FFD-91E7-3C33F652EDAD}">
      <dgm:prSet custT="1"/>
      <dgm:spPr/>
      <dgm:t>
        <a:bodyPr/>
        <a:lstStyle/>
        <a:p>
          <a:pPr algn="ctr" rtl="0"/>
          <a:r>
            <a:rPr lang="en-US" sz="2200" dirty="0" smtClean="0"/>
            <a:t>Local flooding model for Hilo, </a:t>
          </a:r>
          <a:br>
            <a:rPr lang="en-US" sz="2200" dirty="0" smtClean="0"/>
          </a:br>
          <a:r>
            <a:rPr lang="en-US" sz="2200" dirty="0" smtClean="0"/>
            <a:t>run in real time during event</a:t>
          </a:r>
          <a:br>
            <a:rPr lang="en-US" sz="2200" dirty="0" smtClean="0"/>
          </a:br>
          <a:r>
            <a:rPr lang="en-US" sz="2200" dirty="0" smtClean="0"/>
            <a:t> (Chile tsunami  February 27, 2010)</a:t>
          </a:r>
          <a:endParaRPr lang="en-US" sz="2200" dirty="0"/>
        </a:p>
      </dgm:t>
    </dgm:pt>
    <dgm:pt modelId="{6DEF1716-4BEB-4D4C-915F-07D50B9490F4}" type="parTrans" cxnId="{4BB841D0-B143-410E-9F4B-7E1A392986EF}">
      <dgm:prSet/>
      <dgm:spPr/>
      <dgm:t>
        <a:bodyPr/>
        <a:lstStyle/>
        <a:p>
          <a:endParaRPr lang="en-US" sz="1600"/>
        </a:p>
      </dgm:t>
    </dgm:pt>
    <dgm:pt modelId="{EE01C61A-AAF7-470F-9306-FD4395E94B01}" type="sibTrans" cxnId="{4BB841D0-B143-410E-9F4B-7E1A392986EF}">
      <dgm:prSet/>
      <dgm:spPr/>
      <dgm:t>
        <a:bodyPr/>
        <a:lstStyle/>
        <a:p>
          <a:endParaRPr lang="en-US" sz="1600"/>
        </a:p>
      </dgm:t>
    </dgm:pt>
    <dgm:pt modelId="{3899267E-D797-4E4B-A275-496185122606}" type="pres">
      <dgm:prSet presAssocID="{0072835D-5D30-4A25-BEEC-ADAA7389B348}" presName="linear" presStyleCnt="0">
        <dgm:presLayoutVars>
          <dgm:animLvl val="lvl"/>
          <dgm:resizeHandles val="exact"/>
        </dgm:presLayoutVars>
      </dgm:prSet>
      <dgm:spPr/>
      <dgm:t>
        <a:bodyPr/>
        <a:lstStyle/>
        <a:p>
          <a:endParaRPr lang="en-US"/>
        </a:p>
      </dgm:t>
    </dgm:pt>
    <dgm:pt modelId="{907A724B-AECF-4F75-A6AE-C628DFF9E73C}" type="pres">
      <dgm:prSet presAssocID="{49B111D9-0B6B-4FFD-91E7-3C33F652EDAD}" presName="parentText" presStyleLbl="node1" presStyleIdx="0" presStyleCnt="1" custScaleY="289530" custLinFactNeighborY="-88601">
        <dgm:presLayoutVars>
          <dgm:chMax val="0"/>
          <dgm:bulletEnabled val="1"/>
        </dgm:presLayoutVars>
      </dgm:prSet>
      <dgm:spPr/>
      <dgm:t>
        <a:bodyPr/>
        <a:lstStyle/>
        <a:p>
          <a:endParaRPr lang="en-US"/>
        </a:p>
      </dgm:t>
    </dgm:pt>
  </dgm:ptLst>
  <dgm:cxnLst>
    <dgm:cxn modelId="{E6E9204F-EA07-4F33-9196-A00BB147C7DE}" type="presOf" srcId="{0072835D-5D30-4A25-BEEC-ADAA7389B348}" destId="{3899267E-D797-4E4B-A275-496185122606}" srcOrd="0" destOrd="0" presId="urn:microsoft.com/office/officeart/2005/8/layout/vList2"/>
    <dgm:cxn modelId="{4BB841D0-B143-410E-9F4B-7E1A392986EF}" srcId="{0072835D-5D30-4A25-BEEC-ADAA7389B348}" destId="{49B111D9-0B6B-4FFD-91E7-3C33F652EDAD}" srcOrd="0" destOrd="0" parTransId="{6DEF1716-4BEB-4D4C-915F-07D50B9490F4}" sibTransId="{EE01C61A-AAF7-470F-9306-FD4395E94B01}"/>
    <dgm:cxn modelId="{3E94D42D-F0EA-46D1-A402-0EA8C1C533BB}" type="presOf" srcId="{49B111D9-0B6B-4FFD-91E7-3C33F652EDAD}" destId="{907A724B-AECF-4F75-A6AE-C628DFF9E73C}" srcOrd="0" destOrd="0" presId="urn:microsoft.com/office/officeart/2005/8/layout/vList2"/>
    <dgm:cxn modelId="{29D57691-7696-46C8-81A7-F2BD20F55A69}" type="presParOf" srcId="{3899267E-D797-4E4B-A275-496185122606}" destId="{907A724B-AECF-4F75-A6AE-C628DFF9E73C}"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2835D-5D30-4A25-BEEC-ADAA7389B3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B111D9-0B6B-4FFD-91E7-3C33F652EDAD}">
      <dgm:prSet custT="1"/>
      <dgm:spPr/>
      <dgm:t>
        <a:bodyPr/>
        <a:lstStyle/>
        <a:p>
          <a:pPr algn="ctr" rtl="0"/>
          <a:r>
            <a:rPr lang="en-US" sz="2000" dirty="0" smtClean="0"/>
            <a:t>Flooding and Harbor Currents for Hilo, HI,</a:t>
          </a:r>
          <a:br>
            <a:rPr lang="en-US" sz="2000" dirty="0" smtClean="0"/>
          </a:br>
          <a:r>
            <a:rPr lang="en-US" sz="2000" dirty="0" smtClean="0"/>
            <a:t>computed in real time during the event</a:t>
          </a:r>
          <a:br>
            <a:rPr lang="en-US" sz="2000" dirty="0" smtClean="0"/>
          </a:br>
          <a:r>
            <a:rPr lang="en-US" sz="2000" dirty="0" smtClean="0"/>
            <a:t> (Chile tsunami  February 27, 2010)</a:t>
          </a:r>
          <a:endParaRPr lang="en-US" sz="2000" dirty="0"/>
        </a:p>
      </dgm:t>
    </dgm:pt>
    <dgm:pt modelId="{6DEF1716-4BEB-4D4C-915F-07D50B9490F4}" type="parTrans" cxnId="{4BB841D0-B143-410E-9F4B-7E1A392986EF}">
      <dgm:prSet/>
      <dgm:spPr/>
      <dgm:t>
        <a:bodyPr/>
        <a:lstStyle/>
        <a:p>
          <a:endParaRPr lang="en-US" sz="1400"/>
        </a:p>
      </dgm:t>
    </dgm:pt>
    <dgm:pt modelId="{EE01C61A-AAF7-470F-9306-FD4395E94B01}" type="sibTrans" cxnId="{4BB841D0-B143-410E-9F4B-7E1A392986EF}">
      <dgm:prSet/>
      <dgm:spPr/>
      <dgm:t>
        <a:bodyPr/>
        <a:lstStyle/>
        <a:p>
          <a:endParaRPr lang="en-US" sz="1400"/>
        </a:p>
      </dgm:t>
    </dgm:pt>
    <dgm:pt modelId="{3899267E-D797-4E4B-A275-496185122606}" type="pres">
      <dgm:prSet presAssocID="{0072835D-5D30-4A25-BEEC-ADAA7389B348}" presName="linear" presStyleCnt="0">
        <dgm:presLayoutVars>
          <dgm:animLvl val="lvl"/>
          <dgm:resizeHandles val="exact"/>
        </dgm:presLayoutVars>
      </dgm:prSet>
      <dgm:spPr/>
      <dgm:t>
        <a:bodyPr/>
        <a:lstStyle/>
        <a:p>
          <a:endParaRPr lang="en-US"/>
        </a:p>
      </dgm:t>
    </dgm:pt>
    <dgm:pt modelId="{907A724B-AECF-4F75-A6AE-C628DFF9E73C}" type="pres">
      <dgm:prSet presAssocID="{49B111D9-0B6B-4FFD-91E7-3C33F652EDAD}" presName="parentText" presStyleLbl="node1" presStyleIdx="0" presStyleCnt="1" custScaleY="335272" custLinFactNeighborX="-4167" custLinFactNeighborY="10478">
        <dgm:presLayoutVars>
          <dgm:chMax val="0"/>
          <dgm:bulletEnabled val="1"/>
        </dgm:presLayoutVars>
      </dgm:prSet>
      <dgm:spPr/>
      <dgm:t>
        <a:bodyPr/>
        <a:lstStyle/>
        <a:p>
          <a:endParaRPr lang="en-US"/>
        </a:p>
      </dgm:t>
    </dgm:pt>
  </dgm:ptLst>
  <dgm:cxnLst>
    <dgm:cxn modelId="{4BB841D0-B143-410E-9F4B-7E1A392986EF}" srcId="{0072835D-5D30-4A25-BEEC-ADAA7389B348}" destId="{49B111D9-0B6B-4FFD-91E7-3C33F652EDAD}" srcOrd="0" destOrd="0" parTransId="{6DEF1716-4BEB-4D4C-915F-07D50B9490F4}" sibTransId="{EE01C61A-AAF7-470F-9306-FD4395E94B01}"/>
    <dgm:cxn modelId="{901A8B77-7A39-4BC6-A3BE-CCA5984D4B90}" type="presOf" srcId="{49B111D9-0B6B-4FFD-91E7-3C33F652EDAD}" destId="{907A724B-AECF-4F75-A6AE-C628DFF9E73C}" srcOrd="0" destOrd="0" presId="urn:microsoft.com/office/officeart/2005/8/layout/vList2"/>
    <dgm:cxn modelId="{AC758374-F683-4975-8B36-A5691D5D2E07}" type="presOf" srcId="{0072835D-5D30-4A25-BEEC-ADAA7389B348}" destId="{3899267E-D797-4E4B-A275-496185122606}" srcOrd="0" destOrd="0" presId="urn:microsoft.com/office/officeart/2005/8/layout/vList2"/>
    <dgm:cxn modelId="{9E22FB66-C36D-426C-B8F5-0BCC6D703152}" type="presParOf" srcId="{3899267E-D797-4E4B-A275-496185122606}" destId="{907A724B-AECF-4F75-A6AE-C628DFF9E73C}"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92B60-4954-49DB-9764-1718CF201BE1}" type="datetimeFigureOut">
              <a:rPr lang="en-US" smtClean="0"/>
              <a:pPr/>
              <a:t>6/16/2011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C75F3-DC47-442E-A1B5-BC92365C4EF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Introduction to tsunamis and forecasting with video (next slide)</a:t>
            </a:r>
            <a:endParaRPr lang="en-US" dirty="0"/>
          </a:p>
        </p:txBody>
      </p:sp>
      <p:sp>
        <p:nvSpPr>
          <p:cNvPr id="4" name="Slide Number Placeholder 3"/>
          <p:cNvSpPr>
            <a:spLocks noGrp="1"/>
          </p:cNvSpPr>
          <p:nvPr>
            <p:ph type="sldNum" sz="quarter" idx="10"/>
          </p:nvPr>
        </p:nvSpPr>
        <p:spPr/>
        <p:txBody>
          <a:bodyPr/>
          <a:lstStyle/>
          <a:p>
            <a:fld id="{F6FC75F3-DC47-442E-A1B5-BC92365C4EF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USE THIS AT AMS WHERE THERE IS NO INTERNET FOR SPEAKERS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Introduction</a:t>
            </a:r>
            <a:r>
              <a:rPr lang="en-US" baseline="0" dirty="0" smtClean="0"/>
              <a:t> to Tsunami events and forecasting</a:t>
            </a:r>
          </a:p>
          <a:p>
            <a:endParaRPr lang="en-US" baseline="0" dirty="0" smtClean="0"/>
          </a:p>
          <a:p>
            <a:r>
              <a:rPr lang="en-US" dirty="0" smtClean="0"/>
              <a:t>This is an Embedded Media Player (windows media player) and Media (.</a:t>
            </a:r>
            <a:r>
              <a:rPr lang="en-US" dirty="0" err="1" smtClean="0"/>
              <a:t>wmv</a:t>
            </a:r>
            <a:r>
              <a:rPr lang="en-US" dirty="0" smtClean="0"/>
              <a:t>) – video</a:t>
            </a:r>
            <a:r>
              <a:rPr lang="en-US" baseline="0" dirty="0" smtClean="0"/>
              <a:t> file must be in same directory as presentation</a:t>
            </a:r>
            <a:endParaRPr lang="en-US" dirty="0" smtClean="0"/>
          </a:p>
          <a:p>
            <a:r>
              <a:rPr lang="en-US" dirty="0" smtClean="0"/>
              <a:t>http://www.youtube.com/noaapmel#p/u/0/nZ9Du7VfdSg/noaapmel</a:t>
            </a:r>
          </a:p>
          <a:p>
            <a:endParaRPr lang="en-US" dirty="0"/>
          </a:p>
        </p:txBody>
      </p:sp>
      <p:sp>
        <p:nvSpPr>
          <p:cNvPr id="4" name="Slide Number Placeholder 3"/>
          <p:cNvSpPr>
            <a:spLocks noGrp="1"/>
          </p:cNvSpPr>
          <p:nvPr>
            <p:ph type="sldNum" sz="quarter" idx="10"/>
          </p:nvPr>
        </p:nvSpPr>
        <p:spPr/>
        <p:txBody>
          <a:bodyPr/>
          <a:lstStyle/>
          <a:p>
            <a:fld id="{F6FC75F3-DC47-442E-A1B5-BC92365C4EF9}"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EMBEDDED YOUTUBE VIDEO – MUST HAVE INTERNET TO USE THIS **</a:t>
            </a:r>
          </a:p>
          <a:p>
            <a:r>
              <a:rPr lang="en-US" dirty="0" smtClean="0"/>
              <a:t>Introduction</a:t>
            </a:r>
            <a:r>
              <a:rPr lang="en-US" baseline="0" dirty="0" smtClean="0"/>
              <a:t> to Tsunami events and forecasting</a:t>
            </a:r>
            <a:br>
              <a:rPr lang="en-US" baseline="0" dirty="0" smtClean="0"/>
            </a:br>
            <a:endParaRPr lang="en-US" baseline="0" dirty="0" smtClean="0"/>
          </a:p>
          <a:p>
            <a:r>
              <a:rPr lang="en-US" baseline="0" dirty="0" smtClean="0"/>
              <a:t>Notes:</a:t>
            </a:r>
            <a:endParaRPr lang="en-US" dirty="0" smtClean="0"/>
          </a:p>
          <a:p>
            <a:r>
              <a:rPr lang="en-US" dirty="0" smtClean="0"/>
              <a:t>http</a:t>
            </a:r>
            <a:r>
              <a:rPr lang="en-US" smtClean="0"/>
              <a:t>://www.youtube.com/noaapmel#p/u/0/nZ9Du7VfdSg</a:t>
            </a:r>
            <a:endParaRPr lang="en-US" dirty="0" smtClean="0"/>
          </a:p>
          <a:p>
            <a:r>
              <a:rPr lang="en-US" dirty="0" smtClean="0"/>
              <a:t>YouTube</a:t>
            </a:r>
            <a:r>
              <a:rPr lang="en-US" baseline="0" dirty="0" smtClean="0"/>
              <a:t> URL for embedded video is odd, i.e., http://www.youtube.com/watch?v=nZ9Du7VfdSg becomes http://www.youtube.com/v/nZ9Du7VfdSg</a:t>
            </a:r>
            <a:endParaRPr lang="en-US" dirty="0" smtClean="0"/>
          </a:p>
          <a:p>
            <a:endParaRPr lang="en-US" dirty="0"/>
          </a:p>
        </p:txBody>
      </p:sp>
      <p:sp>
        <p:nvSpPr>
          <p:cNvPr id="4" name="Slide Number Placeholder 3"/>
          <p:cNvSpPr>
            <a:spLocks noGrp="1"/>
          </p:cNvSpPr>
          <p:nvPr>
            <p:ph type="sldNum" sz="quarter" idx="10"/>
          </p:nvPr>
        </p:nvSpPr>
        <p:spPr/>
        <p:txBody>
          <a:bodyPr/>
          <a:lstStyle/>
          <a:p>
            <a:fld id="{F6FC75F3-DC47-442E-A1B5-BC92365C4EF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xfrm>
            <a:off x="914400" y="4343401"/>
            <a:ext cx="5029200" cy="4114800"/>
          </a:xfrm>
          <a:noFill/>
          <a:ln/>
        </p:spPr>
        <p:txBody>
          <a:bodyPr/>
          <a:lstStyle/>
          <a:p>
            <a:r>
              <a:rPr lang="en-US" dirty="0" smtClean="0">
                <a:ea typeface="ＭＳ Ｐゴシック" charset="-128"/>
              </a:rPr>
              <a:t>The main and the most important feature of this graph is big scattering of the resulted tsunami intensity for earthquake with the same magnitude. Statistical nature of tsunami generation creates the most serious problem in operational tsunami warning. </a:t>
            </a:r>
          </a:p>
          <a:p>
            <a:endParaRPr lang="en-US" dirty="0" smtClean="0">
              <a:ea typeface="ＭＳ Ｐゴシック" charset="-128"/>
            </a:endParaRPr>
          </a:p>
          <a:p>
            <a:r>
              <a:rPr lang="en-US" dirty="0" smtClean="0">
                <a:ea typeface="ＭＳ Ｐゴシック" charset="-128"/>
              </a:rPr>
              <a:t>Notes:</a:t>
            </a:r>
          </a:p>
          <a:p>
            <a:r>
              <a:rPr lang="en-US" dirty="0" smtClean="0">
                <a:ea typeface="ＭＳ Ｐゴシック" charset="-128"/>
              </a:rPr>
              <a:t>Dependence of tsunami intensity (on </a:t>
            </a:r>
            <a:r>
              <a:rPr lang="en-US" dirty="0" err="1" smtClean="0">
                <a:ea typeface="ＭＳ Ｐゴシック" charset="-128"/>
              </a:rPr>
              <a:t>Soloviev</a:t>
            </a:r>
            <a:r>
              <a:rPr lang="en-US" dirty="0" smtClean="0">
                <a:ea typeface="ＭＳ Ｐゴシック" charset="-128"/>
              </a:rPr>
              <a:t>-Imamura scale) on the magnitude Ms (on the left) and Mw (on the right) for the </a:t>
            </a:r>
            <a:r>
              <a:rPr lang="en-US" dirty="0" err="1" smtClean="0">
                <a:ea typeface="ＭＳ Ｐゴシック" charset="-128"/>
              </a:rPr>
              <a:t>tsunamigenic</a:t>
            </a:r>
            <a:r>
              <a:rPr lang="en-US" dirty="0" smtClean="0">
                <a:ea typeface="ＭＳ Ｐゴシック" charset="-128"/>
              </a:rPr>
              <a:t> earthquakes occurred in the Pacific from 1900 to 1999. The red line on the right figure shows the theoretical dependence I on Mw obtained in the paper </a:t>
            </a:r>
            <a:r>
              <a:rPr lang="en-US" dirty="0" err="1" smtClean="0">
                <a:ea typeface="ＭＳ Ｐゴシック" charset="-128"/>
              </a:rPr>
              <a:t>Gusiakov</a:t>
            </a:r>
            <a:r>
              <a:rPr lang="en-US" dirty="0" smtClean="0">
                <a:ea typeface="ＭＳ Ｐゴシック" charset="-128"/>
              </a:rPr>
              <a:t>, </a:t>
            </a:r>
            <a:r>
              <a:rPr lang="en-US" dirty="0" err="1" smtClean="0">
                <a:ea typeface="ＭＳ Ｐゴシック" charset="-128"/>
              </a:rPr>
              <a:t>Chubarov</a:t>
            </a:r>
            <a:r>
              <a:rPr lang="en-US" dirty="0" smtClean="0">
                <a:ea typeface="ＭＳ Ｐゴシック" charset="-128"/>
              </a:rPr>
              <a:t> (1987). </a:t>
            </a:r>
            <a:endParaRPr lang="ru-RU" dirty="0"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Locations of global</a:t>
            </a:r>
            <a:r>
              <a:rPr lang="en-US" baseline="0" dirty="0" smtClean="0"/>
              <a:t> significant earthquakes and DART buoys</a:t>
            </a:r>
          </a:p>
        </p:txBody>
      </p:sp>
      <p:sp>
        <p:nvSpPr>
          <p:cNvPr id="4" name="Slide Number Placeholder 3"/>
          <p:cNvSpPr>
            <a:spLocks noGrp="1"/>
          </p:cNvSpPr>
          <p:nvPr>
            <p:ph type="sldNum" sz="quarter" idx="10"/>
          </p:nvPr>
        </p:nvSpPr>
        <p:spPr/>
        <p:txBody>
          <a:bodyPr/>
          <a:lstStyle/>
          <a:p>
            <a:fld id="{F6FC75F3-DC47-442E-A1B5-BC92365C4EF9}"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C75F3-DC47-442E-A1B5-BC92365C4EF9}"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an earthquake occurs, </a:t>
            </a:r>
          </a:p>
          <a:p>
            <a:r>
              <a:rPr lang="en-US" i="1" dirty="0" smtClean="0"/>
              <a:t>Unit</a:t>
            </a:r>
            <a:r>
              <a:rPr lang="en-US" i="1" baseline="0" dirty="0" smtClean="0"/>
              <a:t> Sources </a:t>
            </a:r>
            <a:r>
              <a:rPr lang="en-US" baseline="0" dirty="0" smtClean="0"/>
              <a:t>are combined to represent the location and magnitude of the earthquake, </a:t>
            </a:r>
          </a:p>
          <a:p>
            <a:r>
              <a:rPr lang="en-US" baseline="0" dirty="0" smtClean="0"/>
              <a:t>And the corresponding pre-computed tsunami propagation runs are combined to provide an initial estimate of the actual tsunami propagation.</a:t>
            </a:r>
          </a:p>
          <a:p>
            <a:endParaRPr lang="en-US" baseline="0" dirty="0" smtClean="0"/>
          </a:p>
          <a:p>
            <a:r>
              <a:rPr lang="en-US" baseline="0" dirty="0" smtClean="0"/>
              <a:t>There are 1691 unit sources.</a:t>
            </a:r>
            <a:endParaRPr lang="en-US" dirty="0"/>
          </a:p>
        </p:txBody>
      </p:sp>
      <p:sp>
        <p:nvSpPr>
          <p:cNvPr id="4" name="Slide Number Placeholder 3"/>
          <p:cNvSpPr>
            <a:spLocks noGrp="1"/>
          </p:cNvSpPr>
          <p:nvPr>
            <p:ph type="sldNum" sz="quarter" idx="10"/>
          </p:nvPr>
        </p:nvSpPr>
        <p:spPr/>
        <p:txBody>
          <a:bodyPr/>
          <a:lstStyle/>
          <a:p>
            <a:fld id="{F6FC75F3-DC47-442E-A1B5-BC92365C4EF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Hilo flooding forecast</a:t>
            </a:r>
            <a:r>
              <a:rPr lang="en-US" baseline="0" dirty="0" smtClean="0"/>
              <a:t> based on seismic source.  </a:t>
            </a:r>
          </a:p>
          <a:p>
            <a:r>
              <a:rPr lang="en-US" dirty="0" smtClean="0"/>
              <a:t>This is the forecast that we sent to TWCs first during the event.</a:t>
            </a:r>
            <a:endParaRPr lang="en-US" dirty="0"/>
          </a:p>
        </p:txBody>
      </p:sp>
      <p:sp>
        <p:nvSpPr>
          <p:cNvPr id="4" name="Slide Number Placeholder 3"/>
          <p:cNvSpPr>
            <a:spLocks noGrp="1"/>
          </p:cNvSpPr>
          <p:nvPr>
            <p:ph type="sldNum" sz="quarter" idx="10"/>
          </p:nvPr>
        </p:nvSpPr>
        <p:spPr/>
        <p:txBody>
          <a:bodyPr/>
          <a:lstStyle/>
          <a:p>
            <a:fld id="{F6FC75F3-DC47-442E-A1B5-BC92365C4EF9}"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Event page</a:t>
            </a:r>
            <a:r>
              <a:rPr lang="en-US" baseline="0" dirty="0" smtClean="0"/>
              <a:t> </a:t>
            </a:r>
          </a:p>
          <a:p>
            <a:r>
              <a:rPr lang="en-US" dirty="0" smtClean="0"/>
              <a:t>http://nctr.pmel.noaa.gov/chile20100227/</a:t>
            </a:r>
          </a:p>
          <a:p>
            <a:endParaRPr lang="en-US" dirty="0" smtClean="0"/>
          </a:p>
          <a:p>
            <a:r>
              <a:rPr lang="en-US" dirty="0" smtClean="0"/>
              <a:t>Page_4_Hilo-vasily-email-20100227_0335am.png</a:t>
            </a:r>
            <a:endParaRPr lang="en-US" dirty="0"/>
          </a:p>
        </p:txBody>
      </p:sp>
      <p:sp>
        <p:nvSpPr>
          <p:cNvPr id="4" name="Slide Number Placeholder 3"/>
          <p:cNvSpPr>
            <a:spLocks noGrp="1"/>
          </p:cNvSpPr>
          <p:nvPr>
            <p:ph type="sldNum" sz="quarter" idx="10"/>
          </p:nvPr>
        </p:nvSpPr>
        <p:spPr/>
        <p:txBody>
          <a:bodyPr/>
          <a:lstStyle/>
          <a:p>
            <a:fld id="{F6FC75F3-DC47-442E-A1B5-BC92365C4EF9}"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C75F3-DC47-442E-A1B5-BC92365C4EF9}"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621B2BF-386D-4304-BFBE-7013CAA855A5}" type="datetime1">
              <a:rPr lang="en-US" smtClean="0"/>
              <a:pPr/>
              <a:t>6/16/2011</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0FABC98-8467-4642-93DB-CB546E1099E7}" type="slidenum">
              <a:rPr lang="en-US" smtClean="0"/>
              <a:pPr/>
              <a:t>‹#›</a:t>
            </a:fld>
            <a:endParaRPr lang="en-US"/>
          </a:p>
        </p:txBody>
      </p:sp>
      <p:sp>
        <p:nvSpPr>
          <p:cNvPr id="12" name="Footer Placeholder 11"/>
          <p:cNvSpPr>
            <a:spLocks noGrp="1"/>
          </p:cNvSpPr>
          <p:nvPr>
            <p:ph type="ftr" sz="quarter" idx="12"/>
          </p:nvPr>
        </p:nvSpPr>
        <p:spPr>
          <a:xfrm>
            <a:off x="0" y="6583680"/>
            <a:ext cx="3907464" cy="274320"/>
          </a:xfrm>
        </p:spPr>
        <p:txBody>
          <a:bodyPr vert="horz" rtlCol="0"/>
          <a:lstStyle>
            <a:lvl1pPr algn="l">
              <a:defRPr/>
            </a:lvl1pPr>
            <a:extLst/>
          </a:lstStyle>
          <a:p>
            <a:r>
              <a:rPr lang="en-US" smtClean="0"/>
              <a:t>NOAA Center for Tsunami Research</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F86476-3016-40F1-8933-E64404820386}" type="datetime1">
              <a:rPr lang="en-US" smtClean="0"/>
              <a:pPr/>
              <a:t>6/16/2011</a:t>
            </a:fld>
            <a:endParaRPr lang="en-US" dirty="0"/>
          </a:p>
        </p:txBody>
      </p:sp>
      <p:sp>
        <p:nvSpPr>
          <p:cNvPr id="5" name="Footer Placeholder 4"/>
          <p:cNvSpPr>
            <a:spLocks noGrp="1"/>
          </p:cNvSpPr>
          <p:nvPr>
            <p:ph type="ftr" sz="quarter" idx="11"/>
          </p:nvPr>
        </p:nvSpPr>
        <p:spPr/>
        <p:txBody>
          <a:bodyPr/>
          <a:lstStyle>
            <a:extLst/>
          </a:lstStyle>
          <a:p>
            <a:r>
              <a:rPr lang="en-US" smtClean="0"/>
              <a:t>NOAA Center for Tsunami Research</a:t>
            </a:r>
            <a:endParaRPr lang="en-US" dirty="0"/>
          </a:p>
        </p:txBody>
      </p:sp>
      <p:sp>
        <p:nvSpPr>
          <p:cNvPr id="6" name="Slide Number Placeholder 5"/>
          <p:cNvSpPr>
            <a:spLocks noGrp="1"/>
          </p:cNvSpPr>
          <p:nvPr>
            <p:ph type="sldNum" sz="quarter" idx="12"/>
          </p:nvPr>
        </p:nvSpPr>
        <p:spPr/>
        <p:txBody>
          <a:bodyPr/>
          <a:lstStyle>
            <a:extLst/>
          </a:lstStyle>
          <a:p>
            <a:fld id="{F0FABC98-8467-4642-93DB-CB546E1099E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536663-8A2D-436C-BAF7-A74A862D8B8C}" type="datetime1">
              <a:rPr lang="en-US" smtClean="0"/>
              <a:pPr/>
              <a:t>6/16/2011</a:t>
            </a:fld>
            <a:endParaRPr lang="en-US" dirty="0"/>
          </a:p>
        </p:txBody>
      </p:sp>
      <p:sp>
        <p:nvSpPr>
          <p:cNvPr id="5" name="Footer Placeholder 4"/>
          <p:cNvSpPr>
            <a:spLocks noGrp="1"/>
          </p:cNvSpPr>
          <p:nvPr>
            <p:ph type="ftr" sz="quarter" idx="11"/>
          </p:nvPr>
        </p:nvSpPr>
        <p:spPr/>
        <p:txBody>
          <a:bodyPr/>
          <a:lstStyle>
            <a:extLst/>
          </a:lstStyle>
          <a:p>
            <a:r>
              <a:rPr lang="en-US" smtClean="0"/>
              <a:t>NOAA Center for Tsunami Research</a:t>
            </a:r>
            <a:endParaRPr lang="en-US" dirty="0"/>
          </a:p>
        </p:txBody>
      </p:sp>
      <p:sp>
        <p:nvSpPr>
          <p:cNvPr id="6" name="Slide Number Placeholder 5"/>
          <p:cNvSpPr>
            <a:spLocks noGrp="1"/>
          </p:cNvSpPr>
          <p:nvPr>
            <p:ph type="sldNum" sz="quarter" idx="12"/>
          </p:nvPr>
        </p:nvSpPr>
        <p:spPr/>
        <p:txBody>
          <a:bodyPr/>
          <a:lstStyle>
            <a:extLst/>
          </a:lstStyle>
          <a:p>
            <a:fld id="{F0FABC98-8467-4642-93DB-CB546E1099E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2F5A69-ECAD-48C4-8B71-135A7BFFE682}" type="datetime1">
              <a:rPr lang="en-US" smtClean="0"/>
              <a:pPr/>
              <a:t>6/16/2011</a:t>
            </a:fld>
            <a:endParaRPr lang="en-US" dirty="0"/>
          </a:p>
        </p:txBody>
      </p:sp>
      <p:sp>
        <p:nvSpPr>
          <p:cNvPr id="5" name="Footer Placeholder 4"/>
          <p:cNvSpPr>
            <a:spLocks noGrp="1"/>
          </p:cNvSpPr>
          <p:nvPr>
            <p:ph type="ftr" sz="quarter" idx="11"/>
          </p:nvPr>
        </p:nvSpPr>
        <p:spPr>
          <a:xfrm>
            <a:off x="228600" y="6400800"/>
            <a:ext cx="5279064" cy="228600"/>
          </a:xfrm>
        </p:spPr>
        <p:txBody>
          <a:bodyPr/>
          <a:lstStyle>
            <a:lvl1pPr algn="l">
              <a:defRPr/>
            </a:lvl1pPr>
            <a:extLst/>
          </a:lstStyle>
          <a:p>
            <a:r>
              <a:rPr lang="en-US" smtClean="0"/>
              <a:t>NOAA Center for Tsunami Research</a:t>
            </a:r>
            <a:endParaRPr lang="en-US" dirty="0"/>
          </a:p>
        </p:txBody>
      </p:sp>
      <p:sp>
        <p:nvSpPr>
          <p:cNvPr id="6" name="Slide Number Placeholder 5"/>
          <p:cNvSpPr>
            <a:spLocks noGrp="1"/>
          </p:cNvSpPr>
          <p:nvPr>
            <p:ph type="sldNum" sz="quarter" idx="12"/>
          </p:nvPr>
        </p:nvSpPr>
        <p:spPr/>
        <p:txBody>
          <a:bodyPr/>
          <a:lstStyle>
            <a:extLst/>
          </a:lstStyle>
          <a:p>
            <a:fld id="{F0FABC98-8467-4642-93DB-CB546E1099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78E759D-97DB-4422-8F61-5058BA899A39}" type="datetime1">
              <a:rPr lang="en-US" smtClean="0"/>
              <a:pPr/>
              <a:t>6/16/2011</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0FABC98-8467-4642-93DB-CB546E1099E7}"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US" smtClean="0"/>
              <a:t>NOAA Center for Tsunami Research</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629F31-EC58-4584-A6E1-FF2B821A5559}" type="datetime1">
              <a:rPr lang="en-US" smtClean="0"/>
              <a:pPr/>
              <a:t>6/16/2011</a:t>
            </a:fld>
            <a:endParaRPr lang="en-US" dirty="0"/>
          </a:p>
        </p:txBody>
      </p:sp>
      <p:sp>
        <p:nvSpPr>
          <p:cNvPr id="6" name="Footer Placeholder 5"/>
          <p:cNvSpPr>
            <a:spLocks noGrp="1"/>
          </p:cNvSpPr>
          <p:nvPr>
            <p:ph type="ftr" sz="quarter" idx="11"/>
          </p:nvPr>
        </p:nvSpPr>
        <p:spPr/>
        <p:txBody>
          <a:bodyPr/>
          <a:lstStyle>
            <a:extLst/>
          </a:lstStyle>
          <a:p>
            <a:r>
              <a:rPr lang="en-US" smtClean="0"/>
              <a:t>NOAA Center for Tsunami Research</a:t>
            </a:r>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0FABC98-8467-4642-93DB-CB546E1099E7}"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BA66DA-6E73-49F6-B56F-4BB8859F0CE2}" type="datetime1">
              <a:rPr lang="en-US" smtClean="0"/>
              <a:pPr/>
              <a:t>6/16/2011</a:t>
            </a:fld>
            <a:endParaRPr lang="en-US" dirty="0"/>
          </a:p>
        </p:txBody>
      </p:sp>
      <p:sp>
        <p:nvSpPr>
          <p:cNvPr id="8" name="Footer Placeholder 7"/>
          <p:cNvSpPr>
            <a:spLocks noGrp="1"/>
          </p:cNvSpPr>
          <p:nvPr>
            <p:ph type="ftr" sz="quarter" idx="11"/>
          </p:nvPr>
        </p:nvSpPr>
        <p:spPr/>
        <p:txBody>
          <a:bodyPr/>
          <a:lstStyle>
            <a:extLst/>
          </a:lstStyle>
          <a:p>
            <a:r>
              <a:rPr lang="en-US" smtClean="0"/>
              <a:t>NOAA Center for Tsunami Research</a:t>
            </a:r>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0FABC98-8467-4642-93DB-CB546E1099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ECD55C-3126-48DC-A4A7-FB10A91B1B6C}" type="datetime1">
              <a:rPr lang="en-US" smtClean="0"/>
              <a:pPr/>
              <a:t>6/16/2011</a:t>
            </a:fld>
            <a:endParaRPr lang="en-US" dirty="0"/>
          </a:p>
        </p:txBody>
      </p:sp>
      <p:sp>
        <p:nvSpPr>
          <p:cNvPr id="4" name="Footer Placeholder 3"/>
          <p:cNvSpPr>
            <a:spLocks noGrp="1"/>
          </p:cNvSpPr>
          <p:nvPr>
            <p:ph type="ftr" sz="quarter" idx="11"/>
          </p:nvPr>
        </p:nvSpPr>
        <p:spPr/>
        <p:txBody>
          <a:bodyPr/>
          <a:lstStyle>
            <a:extLst/>
          </a:lstStyle>
          <a:p>
            <a:r>
              <a:rPr lang="en-US" smtClean="0"/>
              <a:t>NOAA Center for Tsunami Research</a:t>
            </a:r>
            <a:endParaRPr lang="en-US" dirty="0"/>
          </a:p>
        </p:txBody>
      </p:sp>
      <p:sp>
        <p:nvSpPr>
          <p:cNvPr id="5" name="Slide Number Placeholder 4"/>
          <p:cNvSpPr>
            <a:spLocks noGrp="1"/>
          </p:cNvSpPr>
          <p:nvPr>
            <p:ph type="sldNum" sz="quarter" idx="12"/>
          </p:nvPr>
        </p:nvSpPr>
        <p:spPr/>
        <p:txBody>
          <a:bodyPr/>
          <a:lstStyle>
            <a:extLst/>
          </a:lstStyle>
          <a:p>
            <a:fld id="{F0FABC98-8467-4642-93DB-CB546E1099E7}"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5BE55A8-0D2D-492C-BDCD-E672A8087B3C}" type="datetime1">
              <a:rPr lang="en-US" smtClean="0"/>
              <a:pPr/>
              <a:t>6/16/2011</a:t>
            </a:fld>
            <a:endParaRPr lang="en-US" dirty="0"/>
          </a:p>
        </p:txBody>
      </p:sp>
      <p:sp>
        <p:nvSpPr>
          <p:cNvPr id="3" name="Footer Placeholder 2"/>
          <p:cNvSpPr>
            <a:spLocks noGrp="1"/>
          </p:cNvSpPr>
          <p:nvPr>
            <p:ph type="ftr" sz="quarter" idx="11"/>
          </p:nvPr>
        </p:nvSpPr>
        <p:spPr/>
        <p:txBody>
          <a:bodyPr/>
          <a:lstStyle>
            <a:extLst/>
          </a:lstStyle>
          <a:p>
            <a:r>
              <a:rPr lang="en-US" smtClean="0"/>
              <a:t>NOAA Center for Tsunami Research</a:t>
            </a:r>
            <a:endParaRPr lang="en-US" dirty="0"/>
          </a:p>
        </p:txBody>
      </p:sp>
      <p:sp>
        <p:nvSpPr>
          <p:cNvPr id="4" name="Slide Number Placeholder 3"/>
          <p:cNvSpPr>
            <a:spLocks noGrp="1"/>
          </p:cNvSpPr>
          <p:nvPr>
            <p:ph type="sldNum" sz="quarter" idx="12"/>
          </p:nvPr>
        </p:nvSpPr>
        <p:spPr/>
        <p:txBody>
          <a:bodyPr/>
          <a:lstStyle>
            <a:extLst/>
          </a:lstStyle>
          <a:p>
            <a:fld id="{F0FABC98-8467-4642-93DB-CB546E1099E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28B5796-0523-424A-BD2F-7B867D59DDB0}" type="datetime1">
              <a:rPr lang="en-US" smtClean="0"/>
              <a:pPr/>
              <a:t>6/16/2011</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0FABC98-8467-4642-93DB-CB546E1099E7}"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US" smtClean="0"/>
              <a:t>NOAA Center for Tsunami Research</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EFED2CC-2889-410F-840B-EBD0B0B113ED}" type="datetime1">
              <a:rPr lang="en-US" smtClean="0"/>
              <a:pPr/>
              <a:t>6/16/2011</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0FABC98-8467-4642-93DB-CB546E1099E7}"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US" smtClean="0"/>
              <a:t>NOAA Center for Tsunami Research</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228600" y="6400800"/>
            <a:ext cx="5029200" cy="304800"/>
          </a:xfrm>
          <a:prstGeom prst="rect">
            <a:avLst/>
          </a:prstGeom>
        </p:spPr>
        <p:txBody>
          <a:bodyPr/>
          <a:lstStyle>
            <a:lvl1pPr algn="l" eaLnBrk="1" latinLnBrk="0" hangingPunct="1">
              <a:defRPr kumimoji="0" sz="1300">
                <a:solidFill>
                  <a:schemeClr val="bg2">
                    <a:tint val="60000"/>
                    <a:satMod val="155000"/>
                  </a:schemeClr>
                </a:solidFill>
              </a:defRPr>
            </a:lvl1pPr>
            <a:extLst/>
          </a:lstStyle>
          <a:p>
            <a:r>
              <a:rPr lang="en-US" smtClean="0"/>
              <a:t>NOAA Center for Tsunami Research</a:t>
            </a:r>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61F55AF-3A58-406F-86E2-62543C283AC5}" type="datetime1">
              <a:rPr lang="en-US" smtClean="0"/>
              <a:pPr/>
              <a:t>6/16/2011</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0FABC98-8467-4642-93DB-CB546E1099E7}"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6.jpeg"/><Relationship Id="rId7" Type="http://schemas.openxmlformats.org/officeDocument/2006/relationships/image" Target="../media/image20.png"/><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diagramColors" Target="../diagrams/colors2.xml"/><Relationship Id="rId5" Type="http://schemas.openxmlformats.org/officeDocument/2006/relationships/image" Target="../media/image18.png"/><Relationship Id="rId10" Type="http://schemas.openxmlformats.org/officeDocument/2006/relationships/diagramQuickStyle" Target="../diagrams/quickStyle2.xml"/><Relationship Id="rId4" Type="http://schemas.openxmlformats.org/officeDocument/2006/relationships/image" Target="../media/image17.jpeg"/><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chilemoviev15.wmv" TargetMode="External"/><Relationship Id="rId5" Type="http://schemas.openxmlformats.org/officeDocument/2006/relationships/hyperlink" Target="https://www.youtube.com/noaapmel#p/c/3BDBAAAA7D4EB2DA" TargetMode="Externa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chilemoviev15.wmv" TargetMode="External"/><Relationship Id="rId5" Type="http://schemas.openxmlformats.org/officeDocument/2006/relationships/hyperlink" Target="https://www.youtube.com/noaapmel#p/c/3BDBAAAA7D4EB2DA"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229600" cy="1295400"/>
          </a:xfrm>
        </p:spPr>
        <p:txBody>
          <a:bodyPr/>
          <a:lstStyle/>
          <a:p>
            <a:r>
              <a:rPr lang="en-US" dirty="0" smtClean="0"/>
              <a:t>Tsunami Forecast Software</a:t>
            </a:r>
            <a:endParaRPr lang="en-US" dirty="0"/>
          </a:p>
        </p:txBody>
      </p:sp>
      <p:sp>
        <p:nvSpPr>
          <p:cNvPr id="3" name="Subtitle 2"/>
          <p:cNvSpPr>
            <a:spLocks noGrp="1"/>
          </p:cNvSpPr>
          <p:nvPr>
            <p:ph type="subTitle" idx="1"/>
          </p:nvPr>
        </p:nvSpPr>
        <p:spPr>
          <a:xfrm>
            <a:off x="457200" y="5638800"/>
            <a:ext cx="8610600" cy="1219200"/>
          </a:xfrm>
        </p:spPr>
        <p:txBody>
          <a:bodyPr>
            <a:normAutofit/>
          </a:bodyPr>
          <a:lstStyle/>
          <a:p>
            <a:r>
              <a:rPr lang="en-US" sz="2000" dirty="0" smtClean="0"/>
              <a:t>Nancy N. Soreide, </a:t>
            </a:r>
            <a:br>
              <a:rPr lang="en-US" sz="2000" dirty="0" smtClean="0"/>
            </a:br>
            <a:r>
              <a:rPr lang="en-US" sz="1800" dirty="0" smtClean="0"/>
              <a:t>D.W. Denbo, Y. Wei, D. </a:t>
            </a:r>
            <a:r>
              <a:rPr lang="en-US" sz="1800" dirty="0" err="1" smtClean="0"/>
              <a:t>Arcas</a:t>
            </a:r>
            <a:r>
              <a:rPr lang="en-US" sz="1800" dirty="0" smtClean="0"/>
              <a:t>, V.V. </a:t>
            </a:r>
            <a:r>
              <a:rPr lang="en-US" sz="1800" dirty="0" err="1" smtClean="0"/>
              <a:t>Titov</a:t>
            </a:r>
            <a:endParaRPr lang="en-US" sz="2000" dirty="0" smtClean="0"/>
          </a:p>
          <a:p>
            <a:r>
              <a:rPr lang="en-US" sz="1800" dirty="0" smtClean="0"/>
              <a:t>NOAA Center for Tsunami Research</a:t>
            </a:r>
            <a:br>
              <a:rPr lang="en-US" sz="1800" dirty="0" smtClean="0"/>
            </a:br>
            <a:r>
              <a:rPr lang="en-US" sz="1800" dirty="0" smtClean="0"/>
              <a:t>NOAA PMEL, Seattle, WA</a:t>
            </a:r>
            <a:endParaRPr lang="en-US" sz="1800" dirty="0"/>
          </a:p>
        </p:txBody>
      </p:sp>
      <p:pic>
        <p:nvPicPr>
          <p:cNvPr id="7" name="Picture 1"/>
          <p:cNvPicPr>
            <a:picLocks noChangeAspect="1" noChangeArrowheads="1"/>
          </p:cNvPicPr>
          <p:nvPr/>
        </p:nvPicPr>
        <p:blipFill>
          <a:blip r:embed="rId3" cstate="print"/>
          <a:srcRect/>
          <a:stretch>
            <a:fillRect/>
          </a:stretch>
        </p:blipFill>
        <p:spPr bwMode="auto">
          <a:xfrm>
            <a:off x="609600" y="2133600"/>
            <a:ext cx="5791200" cy="3833612"/>
          </a:xfrm>
          <a:prstGeom prst="rect">
            <a:avLst/>
          </a:prstGeom>
          <a:noFill/>
          <a:ln w="9525">
            <a:noFill/>
            <a:miter lim="800000"/>
            <a:headEnd/>
            <a:tailEnd/>
          </a:ln>
        </p:spPr>
      </p:pic>
      <p:pic>
        <p:nvPicPr>
          <p:cNvPr id="5" name="Picture 4" descr="noaa_logo_108x108.gif"/>
          <p:cNvPicPr>
            <a:picLocks noChangeAspect="1"/>
          </p:cNvPicPr>
          <p:nvPr/>
        </p:nvPicPr>
        <p:blipFill>
          <a:blip r:embed="rId4" cstate="print"/>
          <a:stretch>
            <a:fillRect/>
          </a:stretch>
        </p:blipFill>
        <p:spPr>
          <a:xfrm>
            <a:off x="609600" y="685800"/>
            <a:ext cx="1028700" cy="1028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Real-time Coastal Flooding Forecasts</a:t>
            </a:r>
            <a:br>
              <a:rPr lang="en-US" dirty="0" smtClean="0"/>
            </a:br>
            <a:r>
              <a:rPr lang="en-US" sz="3600" dirty="0" smtClean="0"/>
              <a:t>for selected coastal communities</a:t>
            </a:r>
            <a:endParaRPr lang="en-US" sz="5300" dirty="0"/>
          </a:p>
        </p:txBody>
      </p:sp>
      <p:pic>
        <p:nvPicPr>
          <p:cNvPr id="15" name="Picture 14" descr="SIMS.jpg"/>
          <p:cNvPicPr>
            <a:picLocks noChangeAspect="1"/>
          </p:cNvPicPr>
          <p:nvPr/>
        </p:nvPicPr>
        <p:blipFill>
          <a:blip r:embed="rId3" cstate="print"/>
          <a:stretch>
            <a:fillRect/>
          </a:stretch>
        </p:blipFill>
        <p:spPr>
          <a:xfrm>
            <a:off x="762000" y="1605086"/>
            <a:ext cx="7620000" cy="4719514"/>
          </a:xfrm>
          <a:prstGeom prst="rect">
            <a:avLst/>
          </a:prstGeom>
        </p:spPr>
      </p:pic>
      <p:pic>
        <p:nvPicPr>
          <p:cNvPr id="16" name="Picture 15" descr="SIMS_chile_max_amp.jpg"/>
          <p:cNvPicPr>
            <a:picLocks noChangeAspect="1"/>
          </p:cNvPicPr>
          <p:nvPr/>
        </p:nvPicPr>
        <p:blipFill>
          <a:blip r:embed="rId4" cstate="print"/>
          <a:stretch>
            <a:fillRect/>
          </a:stretch>
        </p:blipFill>
        <p:spPr>
          <a:xfrm>
            <a:off x="762000" y="1605086"/>
            <a:ext cx="7620000" cy="4719514"/>
          </a:xfrm>
          <a:prstGeom prst="rect">
            <a:avLst/>
          </a:prstGeom>
        </p:spPr>
      </p:pic>
      <p:sp>
        <p:nvSpPr>
          <p:cNvPr id="4" name="Footer Placeholder 3"/>
          <p:cNvSpPr>
            <a:spLocks noGrp="1"/>
          </p:cNvSpPr>
          <p:nvPr>
            <p:ph type="ftr" sz="quarter" idx="11"/>
          </p:nvPr>
        </p:nvSpPr>
        <p:spPr/>
        <p:txBody>
          <a:bodyPr/>
          <a:lstStyle/>
          <a:p>
            <a:r>
              <a:rPr lang="en-US" smtClean="0"/>
              <a:t>NOAA Center for Tsunami Research</a:t>
            </a:r>
            <a:endParaRPr lang="en-US" dirty="0"/>
          </a:p>
        </p:txBody>
      </p:sp>
      <p:sp>
        <p:nvSpPr>
          <p:cNvPr id="5" name="Slide Number Placeholder 4"/>
          <p:cNvSpPr>
            <a:spLocks noGrp="1"/>
          </p:cNvSpPr>
          <p:nvPr>
            <p:ph type="sldNum" sz="quarter" idx="12"/>
          </p:nvPr>
        </p:nvSpPr>
        <p:spPr/>
        <p:txBody>
          <a:bodyPr/>
          <a:lstStyle/>
          <a:p>
            <a:fld id="{F0FABC98-8467-4642-93DB-CB546E1099E7}" type="slidenum">
              <a:rPr lang="en-US" smtClean="0"/>
              <a:pPr/>
              <a:t>10</a:t>
            </a:fld>
            <a:endParaRPr lang="en-US" dirty="0"/>
          </a:p>
        </p:txBody>
      </p:sp>
      <p:grpSp>
        <p:nvGrpSpPr>
          <p:cNvPr id="23" name="Group 22"/>
          <p:cNvGrpSpPr/>
          <p:nvPr/>
        </p:nvGrpSpPr>
        <p:grpSpPr>
          <a:xfrm>
            <a:off x="457200" y="1371600"/>
            <a:ext cx="8534400" cy="5334000"/>
            <a:chOff x="457200" y="1371600"/>
            <a:chExt cx="8534400" cy="5334000"/>
          </a:xfrm>
        </p:grpSpPr>
        <p:sp>
          <p:nvSpPr>
            <p:cNvPr id="17" name="5-Point Star 16"/>
            <p:cNvSpPr/>
            <p:nvPr/>
          </p:nvSpPr>
          <p:spPr>
            <a:xfrm>
              <a:off x="2819400" y="3505200"/>
              <a:ext cx="304800" cy="3048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57200" y="1371600"/>
              <a:ext cx="8534400" cy="5334000"/>
              <a:chOff x="457200" y="1371600"/>
              <a:chExt cx="8534400" cy="5334000"/>
            </a:xfrm>
          </p:grpSpPr>
          <p:grpSp>
            <p:nvGrpSpPr>
              <p:cNvPr id="13" name="Group 12"/>
              <p:cNvGrpSpPr/>
              <p:nvPr/>
            </p:nvGrpSpPr>
            <p:grpSpPr>
              <a:xfrm>
                <a:off x="4038600" y="1371600"/>
                <a:ext cx="4953000" cy="5334000"/>
                <a:chOff x="4038600" y="1371600"/>
                <a:chExt cx="4953000" cy="5334000"/>
              </a:xfrm>
            </p:grpSpPr>
            <p:sp>
              <p:nvSpPr>
                <p:cNvPr id="8" name="Rectangle 7"/>
                <p:cNvSpPr/>
                <p:nvPr/>
              </p:nvSpPr>
              <p:spPr>
                <a:xfrm>
                  <a:off x="4038600" y="1371600"/>
                  <a:ext cx="4953000" cy="5334000"/>
                </a:xfrm>
                <a:prstGeom prst="rect">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age_4_Hilo-vasily-email-20100227_0335am_cropped_off_bottom.png"/>
                <p:cNvPicPr>
                  <a:picLocks noChangeAspect="1"/>
                </p:cNvPicPr>
                <p:nvPr/>
              </p:nvPicPr>
              <p:blipFill>
                <a:blip r:embed="rId5" cstate="print"/>
                <a:stretch>
                  <a:fillRect/>
                </a:stretch>
              </p:blipFill>
              <p:spPr>
                <a:xfrm>
                  <a:off x="4090753" y="1447800"/>
                  <a:ext cx="4491743" cy="1295400"/>
                </a:xfrm>
                <a:prstGeom prst="rect">
                  <a:avLst/>
                </a:prstGeom>
                <a:ln w="19050">
                  <a:solidFill>
                    <a:schemeClr val="tx1"/>
                  </a:solidFill>
                </a:ln>
              </p:spPr>
            </p:pic>
            <p:pic>
              <p:nvPicPr>
                <p:cNvPr id="6" name="Content Placeholder 6" descr="fmaxamp-cropped.png"/>
                <p:cNvPicPr>
                  <a:picLocks noChangeAspect="1"/>
                </p:cNvPicPr>
                <p:nvPr/>
              </p:nvPicPr>
              <p:blipFill>
                <a:blip r:embed="rId6" cstate="print"/>
                <a:stretch>
                  <a:fillRect/>
                </a:stretch>
              </p:blipFill>
              <p:spPr>
                <a:xfrm>
                  <a:off x="4090753" y="2743200"/>
                  <a:ext cx="4519847" cy="3903854"/>
                </a:xfrm>
                <a:prstGeom prst="rect">
                  <a:avLst/>
                </a:prstGeom>
                <a:ln w="19050">
                  <a:solidFill>
                    <a:schemeClr val="tx1"/>
                  </a:solidFill>
                </a:ln>
              </p:spPr>
            </p:pic>
            <p:pic>
              <p:nvPicPr>
                <p:cNvPr id="14" name="Picture 13" descr="yongwei-Jan07-01.02.IF_HIL_Page_4_ColorBar.png"/>
                <p:cNvPicPr>
                  <a:picLocks noChangeAspect="1"/>
                </p:cNvPicPr>
                <p:nvPr/>
              </p:nvPicPr>
              <p:blipFill>
                <a:blip r:embed="rId7" cstate="print"/>
                <a:stretch>
                  <a:fillRect/>
                </a:stretch>
              </p:blipFill>
              <p:spPr>
                <a:xfrm>
                  <a:off x="8458200" y="2895600"/>
                  <a:ext cx="508034" cy="3733800"/>
                </a:xfrm>
                <a:prstGeom prst="rect">
                  <a:avLst/>
                </a:prstGeom>
                <a:ln w="19050">
                  <a:solidFill>
                    <a:schemeClr val="tx1"/>
                  </a:solidFill>
                </a:ln>
              </p:spPr>
            </p:pic>
          </p:grpSp>
          <p:cxnSp>
            <p:nvCxnSpPr>
              <p:cNvPr id="19" name="Straight Connector 18"/>
              <p:cNvCxnSpPr/>
              <p:nvPr/>
            </p:nvCxnSpPr>
            <p:spPr>
              <a:xfrm rot="5400000">
                <a:off x="2362200" y="1981200"/>
                <a:ext cx="2286000" cy="10668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981200" y="4648200"/>
                <a:ext cx="3048000" cy="10668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457200" y="4953000"/>
              <a:ext cx="4343400" cy="129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Future forecast product</a:t>
            </a:r>
            <a:br>
              <a:rPr lang="en-US" sz="4800" dirty="0" smtClean="0"/>
            </a:br>
            <a:r>
              <a:rPr lang="en-US" sz="2800" dirty="0" smtClean="0"/>
              <a:t>Areas of flooding &amp; Harbor currents</a:t>
            </a:r>
            <a:endParaRPr lang="en-US" sz="4800" dirty="0"/>
          </a:p>
        </p:txBody>
      </p:sp>
      <p:pic>
        <p:nvPicPr>
          <p:cNvPr id="12" name="Content Placeholder 11" descr="talca_jointed5ls_floodcomparison2-annotated.png"/>
          <p:cNvPicPr>
            <a:picLocks noGrp="1" noChangeAspect="1"/>
          </p:cNvPicPr>
          <p:nvPr>
            <p:ph idx="1"/>
          </p:nvPr>
        </p:nvPicPr>
        <p:blipFill>
          <a:blip r:embed="rId3" cstate="print"/>
          <a:stretch>
            <a:fillRect/>
          </a:stretch>
        </p:blipFill>
        <p:spPr>
          <a:xfrm>
            <a:off x="990600" y="1524000"/>
            <a:ext cx="7316305" cy="4038600"/>
          </a:xfrm>
        </p:spPr>
      </p:pic>
      <p:graphicFrame>
        <p:nvGraphicFramePr>
          <p:cNvPr id="9" name="Diagram 8"/>
          <p:cNvGraphicFramePr/>
          <p:nvPr/>
        </p:nvGraphicFramePr>
        <p:xfrm>
          <a:off x="304800" y="5410200"/>
          <a:ext cx="4800600"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fld id="{F0FABC98-8467-4642-93DB-CB546E1099E7}" type="slidenum">
              <a:rPr lang="en-US" smtClean="0"/>
              <a:pPr/>
              <a:t>11</a:t>
            </a:fld>
            <a:endParaRPr lang="en-US" dirty="0"/>
          </a:p>
        </p:txBody>
      </p:sp>
      <p:sp>
        <p:nvSpPr>
          <p:cNvPr id="7" name="Footer Placeholder 6"/>
          <p:cNvSpPr>
            <a:spLocks noGrp="1"/>
          </p:cNvSpPr>
          <p:nvPr>
            <p:ph type="ftr" sz="quarter" idx="11"/>
          </p:nvPr>
        </p:nvSpPr>
        <p:spPr/>
        <p:txBody>
          <a:bodyPr/>
          <a:lstStyle/>
          <a:p>
            <a:r>
              <a:rPr lang="en-US" dirty="0" smtClean="0"/>
              <a:t>NOAA Center for Tsunami Research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http://nctr.pmel.noaa.gov </a:t>
            </a:r>
            <a:endParaRPr lang="en-US" sz="3600" dirty="0"/>
          </a:p>
        </p:txBody>
      </p:sp>
      <p:sp>
        <p:nvSpPr>
          <p:cNvPr id="3" name="Text Placeholder 2"/>
          <p:cNvSpPr>
            <a:spLocks noGrp="1"/>
          </p:cNvSpPr>
          <p:nvPr>
            <p:ph type="body" sz="half" idx="2"/>
          </p:nvPr>
        </p:nvSpPr>
        <p:spPr/>
        <p:txBody>
          <a:bodyPr/>
          <a:lstStyle/>
          <a:p>
            <a:r>
              <a:rPr lang="en-US" sz="2400" dirty="0" smtClean="0"/>
              <a:t>NOAA Center for Tsunami Research</a:t>
            </a:r>
          </a:p>
          <a:p>
            <a:r>
              <a:rPr lang="en-US" sz="2400" dirty="0" smtClean="0"/>
              <a:t>Located at NOAA PMEL in Seattle, WA</a:t>
            </a:r>
            <a:endParaRPr lang="en-US" sz="2400" dirty="0"/>
          </a:p>
        </p:txBody>
      </p:sp>
      <p:pic>
        <p:nvPicPr>
          <p:cNvPr id="24" name="Picture Placeholder 23" descr="SIMS_chile_max_amp.jpg"/>
          <p:cNvPicPr>
            <a:picLocks noGrp="1" noChangeAspect="1"/>
          </p:cNvPicPr>
          <p:nvPr>
            <p:ph type="pic" idx="1"/>
          </p:nvPr>
        </p:nvPicPr>
        <p:blipFill>
          <a:blip r:embed="rId3" cstate="print"/>
          <a:stretch>
            <a:fillRect/>
          </a:stretch>
        </p:blipFill>
        <p:spPr>
          <a:xfrm>
            <a:off x="1065631" y="249864"/>
            <a:ext cx="7012737" cy="4343400"/>
          </a:xfrm>
        </p:spPr>
      </p:pic>
      <p:sp>
        <p:nvSpPr>
          <p:cNvPr id="5" name="Slide Number Placeholder 4"/>
          <p:cNvSpPr>
            <a:spLocks noGrp="1"/>
          </p:cNvSpPr>
          <p:nvPr>
            <p:ph type="sldNum" sz="quarter" idx="11"/>
          </p:nvPr>
        </p:nvSpPr>
        <p:spPr/>
        <p:txBody>
          <a:bodyPr/>
          <a:lstStyle/>
          <a:p>
            <a:fld id="{F0FABC98-8467-4642-93DB-CB546E1099E7}" type="slidenum">
              <a:rPr lang="en-US" smtClean="0"/>
              <a:pPr/>
              <a:t>12</a:t>
            </a:fld>
            <a:endParaRPr lang="en-US" dirty="0"/>
          </a:p>
        </p:txBody>
      </p:sp>
      <p:pic>
        <p:nvPicPr>
          <p:cNvPr id="8" name="Picture 7" descr="noaa_logo_108x108.gif"/>
          <p:cNvPicPr>
            <a:picLocks noChangeAspect="1"/>
          </p:cNvPicPr>
          <p:nvPr/>
        </p:nvPicPr>
        <p:blipFill>
          <a:blip r:embed="rId4" cstate="print"/>
          <a:stretch>
            <a:fillRect/>
          </a:stretch>
        </p:blipFill>
        <p:spPr>
          <a:xfrm>
            <a:off x="1447800" y="5029200"/>
            <a:ext cx="1028700" cy="1028700"/>
          </a:xfrm>
          <a:prstGeom prst="rect">
            <a:avLst/>
          </a:prstGeom>
        </p:spPr>
      </p:pic>
      <p:sp>
        <p:nvSpPr>
          <p:cNvPr id="7" name="TextBox 6"/>
          <p:cNvSpPr txBox="1"/>
          <p:nvPr/>
        </p:nvSpPr>
        <p:spPr>
          <a:xfrm>
            <a:off x="1066800" y="4233446"/>
            <a:ext cx="2667000" cy="338554"/>
          </a:xfrm>
          <a:prstGeom prst="rect">
            <a:avLst/>
          </a:prstGeom>
          <a:noFill/>
        </p:spPr>
        <p:txBody>
          <a:bodyPr wrap="square" rtlCol="0">
            <a:spAutoFit/>
          </a:bodyPr>
          <a:lstStyle/>
          <a:p>
            <a:r>
              <a:rPr lang="en-US" sz="800" dirty="0" smtClean="0"/>
              <a:t>Maximum tsunami amplitude </a:t>
            </a:r>
            <a:br>
              <a:rPr lang="en-US" sz="800" dirty="0" smtClean="0"/>
            </a:br>
            <a:r>
              <a:rPr lang="en-US" sz="800" dirty="0" smtClean="0"/>
              <a:t>Chile tsunami  February 27, 2010</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0FABC98-8467-4642-93DB-CB546E1099E7}" type="slidenum">
              <a:rPr lang="en-US" smtClean="0"/>
              <a:pPr/>
              <a:t>13</a:t>
            </a:fld>
            <a:endParaRPr lang="en-US" dirty="0"/>
          </a:p>
        </p:txBody>
      </p:sp>
      <p:sp>
        <p:nvSpPr>
          <p:cNvPr id="6" name="Footer Placeholder 5"/>
          <p:cNvSpPr>
            <a:spLocks noGrp="1"/>
          </p:cNvSpPr>
          <p:nvPr>
            <p:ph type="ftr" sz="quarter" idx="12"/>
          </p:nvPr>
        </p:nvSpPr>
        <p:spPr/>
        <p:txBody>
          <a:bodyPr/>
          <a:lstStyle/>
          <a:p>
            <a:r>
              <a:rPr lang="en-US" dirty="0" smtClean="0"/>
              <a:t>NOAA Center for Tsunami Research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NOAA Center for Tsunami Research</a:t>
            </a:r>
            <a:endParaRPr lang="en-US" dirty="0"/>
          </a:p>
        </p:txBody>
      </p:sp>
      <p:sp>
        <p:nvSpPr>
          <p:cNvPr id="6" name="Title 1"/>
          <p:cNvSpPr txBox="1">
            <a:spLocks/>
          </p:cNvSpPr>
          <p:nvPr/>
        </p:nvSpPr>
        <p:spPr>
          <a:xfrm>
            <a:off x="2590800" y="5867400"/>
            <a:ext cx="5943600" cy="762000"/>
          </a:xfrm>
          <a:prstGeom prst="rect">
            <a:avLst/>
          </a:prstGeom>
        </p:spPr>
        <p:txBody>
          <a:bodyPr>
            <a:noAutofit/>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1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Chile tsunami event (Feb 27, 2010) </a:t>
            </a:r>
            <a:br>
              <a:rPr lang="en-US" sz="1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b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Video &amp; Media Player embedded in slide  </a:t>
            </a:r>
            <a:b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b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or play from </a:t>
            </a: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hlinkClick r:id="rId5"/>
              </a:rPr>
              <a:t>YouTube</a:t>
            </a: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or </a:t>
            </a: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hlinkClick r:id="rId6" action="ppaction://hlinkfile"/>
              </a:rPr>
              <a:t>local video file</a:t>
            </a:r>
            <a:endParaRPr kumimoji="0" lang="en-US" sz="1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F0FABC98-8467-4642-93DB-CB546E1099E7}" type="slidenum">
              <a:rPr lang="en-US" smtClean="0"/>
              <a:pPr/>
              <a:t>14</a:t>
            </a:fld>
            <a:endParaRPr lang="en-US" dirty="0"/>
          </a:p>
        </p:txBody>
      </p:sp>
    </p:spTree>
    <p:controls>
      <p:control spid="2050" name="WindowsMediaPlayer1" r:id="rId2" imgW="8228571" imgH="5409524"/>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NOAA Center for Tsunami Research</a:t>
            </a:r>
            <a:endParaRPr lang="en-US" dirty="0"/>
          </a:p>
        </p:txBody>
      </p:sp>
      <p:sp>
        <p:nvSpPr>
          <p:cNvPr id="6" name="Title 1"/>
          <p:cNvSpPr txBox="1">
            <a:spLocks/>
          </p:cNvSpPr>
          <p:nvPr/>
        </p:nvSpPr>
        <p:spPr>
          <a:xfrm>
            <a:off x="2590800" y="5867400"/>
            <a:ext cx="5943600" cy="762000"/>
          </a:xfrm>
          <a:prstGeom prst="rect">
            <a:avLst/>
          </a:prstGeom>
        </p:spPr>
        <p:txBody>
          <a:bodyPr>
            <a:noAutofit/>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1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Chile tsunami event (Feb 27, 2010) </a:t>
            </a:r>
            <a:br>
              <a:rPr lang="en-US" sz="1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b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YouTube video embedded in slide  </a:t>
            </a:r>
            <a:b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b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or play from </a:t>
            </a: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hlinkClick r:id="rId5"/>
              </a:rPr>
              <a:t>YouTube</a:t>
            </a: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or </a:t>
            </a: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hlinkClick r:id="rId6" action="ppaction://hlinkfile"/>
              </a:rPr>
              <a:t>local video file</a:t>
            </a:r>
            <a:endParaRPr kumimoji="0" lang="en-US" sz="1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F0FABC98-8467-4642-93DB-CB546E1099E7}" type="slidenum">
              <a:rPr lang="en-US" smtClean="0"/>
              <a:pPr/>
              <a:t>2</a:t>
            </a:fld>
            <a:endParaRPr lang="en-US" dirty="0"/>
          </a:p>
        </p:txBody>
      </p:sp>
    </p:spTree>
    <p:controls>
      <p:control spid="19460" name="Chile_YouTube" r:id="rId2" imgW="7999560" imgH="5029200"/>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Tsunami Forecasting</a:t>
            </a:r>
            <a:endParaRPr lang="en-US" dirty="0"/>
          </a:p>
        </p:txBody>
      </p:sp>
      <p:sp>
        <p:nvSpPr>
          <p:cNvPr id="3" name="Footer Placeholder 2"/>
          <p:cNvSpPr>
            <a:spLocks noGrp="1"/>
          </p:cNvSpPr>
          <p:nvPr>
            <p:ph type="ftr" sz="quarter" idx="11"/>
          </p:nvPr>
        </p:nvSpPr>
        <p:spPr/>
        <p:txBody>
          <a:bodyPr/>
          <a:lstStyle/>
          <a:p>
            <a:r>
              <a:rPr lang="en-US" smtClean="0"/>
              <a:t>NOAA Center for Tsunami Research</a:t>
            </a:r>
            <a:endParaRPr lang="en-US" dirty="0"/>
          </a:p>
        </p:txBody>
      </p:sp>
      <p:sp>
        <p:nvSpPr>
          <p:cNvPr id="4" name="Slide Number Placeholder 3"/>
          <p:cNvSpPr>
            <a:spLocks noGrp="1"/>
          </p:cNvSpPr>
          <p:nvPr>
            <p:ph type="sldNum" sz="quarter" idx="12"/>
          </p:nvPr>
        </p:nvSpPr>
        <p:spPr/>
        <p:txBody>
          <a:bodyPr/>
          <a:lstStyle/>
          <a:p>
            <a:fld id="{F0FABC98-8467-4642-93DB-CB546E1099E7}" type="slidenum">
              <a:rPr lang="en-US" smtClean="0"/>
              <a:pPr/>
              <a:t>3</a:t>
            </a:fld>
            <a:endParaRPr lang="en-US" dirty="0"/>
          </a:p>
        </p:txBody>
      </p:sp>
      <p:sp>
        <p:nvSpPr>
          <p:cNvPr id="8" name="Freeform 7"/>
          <p:cNvSpPr/>
          <p:nvPr/>
        </p:nvSpPr>
        <p:spPr>
          <a:xfrm>
            <a:off x="457200" y="1905000"/>
            <a:ext cx="6342659" cy="784860"/>
          </a:xfrm>
          <a:custGeom>
            <a:avLst/>
            <a:gdLst>
              <a:gd name="connsiteX0" fmla="*/ 0 w 6766560"/>
              <a:gd name="connsiteY0" fmla="*/ 108966 h 1089660"/>
              <a:gd name="connsiteX1" fmla="*/ 31916 w 6766560"/>
              <a:gd name="connsiteY1" fmla="*/ 31915 h 1089660"/>
              <a:gd name="connsiteX2" fmla="*/ 108967 w 6766560"/>
              <a:gd name="connsiteY2" fmla="*/ 0 h 1089660"/>
              <a:gd name="connsiteX3" fmla="*/ 6657594 w 6766560"/>
              <a:gd name="connsiteY3" fmla="*/ 0 h 1089660"/>
              <a:gd name="connsiteX4" fmla="*/ 6734645 w 6766560"/>
              <a:gd name="connsiteY4" fmla="*/ 31916 h 1089660"/>
              <a:gd name="connsiteX5" fmla="*/ 6766560 w 6766560"/>
              <a:gd name="connsiteY5" fmla="*/ 108967 h 1089660"/>
              <a:gd name="connsiteX6" fmla="*/ 6766560 w 6766560"/>
              <a:gd name="connsiteY6" fmla="*/ 980694 h 1089660"/>
              <a:gd name="connsiteX7" fmla="*/ 6734645 w 6766560"/>
              <a:gd name="connsiteY7" fmla="*/ 1057745 h 1089660"/>
              <a:gd name="connsiteX8" fmla="*/ 6657594 w 6766560"/>
              <a:gd name="connsiteY8" fmla="*/ 1089660 h 1089660"/>
              <a:gd name="connsiteX9" fmla="*/ 108966 w 6766560"/>
              <a:gd name="connsiteY9" fmla="*/ 1089660 h 1089660"/>
              <a:gd name="connsiteX10" fmla="*/ 31915 w 6766560"/>
              <a:gd name="connsiteY10" fmla="*/ 1057745 h 1089660"/>
              <a:gd name="connsiteX11" fmla="*/ 0 w 6766560"/>
              <a:gd name="connsiteY11" fmla="*/ 980694 h 1089660"/>
              <a:gd name="connsiteX12" fmla="*/ 0 w 6766560"/>
              <a:gd name="connsiteY12" fmla="*/ 108966 h 10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6560" h="1089660">
                <a:moveTo>
                  <a:pt x="0" y="108966"/>
                </a:moveTo>
                <a:cubicBezTo>
                  <a:pt x="0" y="80066"/>
                  <a:pt x="11480" y="52350"/>
                  <a:pt x="31916" y="31915"/>
                </a:cubicBezTo>
                <a:cubicBezTo>
                  <a:pt x="52351" y="11480"/>
                  <a:pt x="80067" y="0"/>
                  <a:pt x="108967" y="0"/>
                </a:cubicBezTo>
                <a:lnTo>
                  <a:pt x="6657594" y="0"/>
                </a:lnTo>
                <a:cubicBezTo>
                  <a:pt x="6686494" y="0"/>
                  <a:pt x="6714210" y="11480"/>
                  <a:pt x="6734645" y="31916"/>
                </a:cubicBezTo>
                <a:cubicBezTo>
                  <a:pt x="6755080" y="52351"/>
                  <a:pt x="6766560" y="80067"/>
                  <a:pt x="6766560" y="108967"/>
                </a:cubicBezTo>
                <a:lnTo>
                  <a:pt x="6766560" y="980694"/>
                </a:lnTo>
                <a:cubicBezTo>
                  <a:pt x="6766560" y="1009594"/>
                  <a:pt x="6755080" y="1037310"/>
                  <a:pt x="6734645" y="1057745"/>
                </a:cubicBezTo>
                <a:cubicBezTo>
                  <a:pt x="6714210" y="1078180"/>
                  <a:pt x="6686494" y="1089660"/>
                  <a:pt x="6657594" y="1089660"/>
                </a:cubicBezTo>
                <a:lnTo>
                  <a:pt x="108966" y="1089660"/>
                </a:lnTo>
                <a:cubicBezTo>
                  <a:pt x="80066" y="1089660"/>
                  <a:pt x="52350" y="1078180"/>
                  <a:pt x="31915" y="1057745"/>
                </a:cubicBezTo>
                <a:cubicBezTo>
                  <a:pt x="11480" y="1037310"/>
                  <a:pt x="0" y="1009594"/>
                  <a:pt x="0" y="980694"/>
                </a:cubicBezTo>
                <a:lnTo>
                  <a:pt x="0" y="1089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885" tIns="172885" rIns="1376960" bIns="172885" numCol="1" spcCol="1270" anchor="ctr" anchorCtr="0">
            <a:noAutofit/>
          </a:bodyPr>
          <a:lstStyle/>
          <a:p>
            <a:pPr lvl="0" algn="l" defTabSz="1644650" rtl="0">
              <a:lnSpc>
                <a:spcPct val="90000"/>
              </a:lnSpc>
              <a:spcBef>
                <a:spcPct val="0"/>
              </a:spcBef>
              <a:spcAft>
                <a:spcPct val="35000"/>
              </a:spcAft>
            </a:pPr>
            <a:r>
              <a:rPr lang="en-US" sz="2800" kern="1200" dirty="0" smtClean="0"/>
              <a:t>Earthquake!  </a:t>
            </a:r>
            <a:endParaRPr lang="en-US" sz="2800" kern="1200" dirty="0"/>
          </a:p>
        </p:txBody>
      </p:sp>
      <p:sp>
        <p:nvSpPr>
          <p:cNvPr id="9" name="Freeform 8"/>
          <p:cNvSpPr/>
          <p:nvPr/>
        </p:nvSpPr>
        <p:spPr>
          <a:xfrm>
            <a:off x="1023899" y="2922080"/>
            <a:ext cx="6342659" cy="784860"/>
          </a:xfrm>
          <a:custGeom>
            <a:avLst/>
            <a:gdLst>
              <a:gd name="connsiteX0" fmla="*/ 0 w 6766560"/>
              <a:gd name="connsiteY0" fmla="*/ 108966 h 1089660"/>
              <a:gd name="connsiteX1" fmla="*/ 31916 w 6766560"/>
              <a:gd name="connsiteY1" fmla="*/ 31915 h 1089660"/>
              <a:gd name="connsiteX2" fmla="*/ 108967 w 6766560"/>
              <a:gd name="connsiteY2" fmla="*/ 0 h 1089660"/>
              <a:gd name="connsiteX3" fmla="*/ 6657594 w 6766560"/>
              <a:gd name="connsiteY3" fmla="*/ 0 h 1089660"/>
              <a:gd name="connsiteX4" fmla="*/ 6734645 w 6766560"/>
              <a:gd name="connsiteY4" fmla="*/ 31916 h 1089660"/>
              <a:gd name="connsiteX5" fmla="*/ 6766560 w 6766560"/>
              <a:gd name="connsiteY5" fmla="*/ 108967 h 1089660"/>
              <a:gd name="connsiteX6" fmla="*/ 6766560 w 6766560"/>
              <a:gd name="connsiteY6" fmla="*/ 980694 h 1089660"/>
              <a:gd name="connsiteX7" fmla="*/ 6734645 w 6766560"/>
              <a:gd name="connsiteY7" fmla="*/ 1057745 h 1089660"/>
              <a:gd name="connsiteX8" fmla="*/ 6657594 w 6766560"/>
              <a:gd name="connsiteY8" fmla="*/ 1089660 h 1089660"/>
              <a:gd name="connsiteX9" fmla="*/ 108966 w 6766560"/>
              <a:gd name="connsiteY9" fmla="*/ 1089660 h 1089660"/>
              <a:gd name="connsiteX10" fmla="*/ 31915 w 6766560"/>
              <a:gd name="connsiteY10" fmla="*/ 1057745 h 1089660"/>
              <a:gd name="connsiteX11" fmla="*/ 0 w 6766560"/>
              <a:gd name="connsiteY11" fmla="*/ 980694 h 1089660"/>
              <a:gd name="connsiteX12" fmla="*/ 0 w 6766560"/>
              <a:gd name="connsiteY12" fmla="*/ 108966 h 10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6560" h="1089660">
                <a:moveTo>
                  <a:pt x="0" y="108966"/>
                </a:moveTo>
                <a:cubicBezTo>
                  <a:pt x="0" y="80066"/>
                  <a:pt x="11480" y="52350"/>
                  <a:pt x="31916" y="31915"/>
                </a:cubicBezTo>
                <a:cubicBezTo>
                  <a:pt x="52351" y="11480"/>
                  <a:pt x="80067" y="0"/>
                  <a:pt x="108967" y="0"/>
                </a:cubicBezTo>
                <a:lnTo>
                  <a:pt x="6657594" y="0"/>
                </a:lnTo>
                <a:cubicBezTo>
                  <a:pt x="6686494" y="0"/>
                  <a:pt x="6714210" y="11480"/>
                  <a:pt x="6734645" y="31916"/>
                </a:cubicBezTo>
                <a:cubicBezTo>
                  <a:pt x="6755080" y="52351"/>
                  <a:pt x="6766560" y="80067"/>
                  <a:pt x="6766560" y="108967"/>
                </a:cubicBezTo>
                <a:lnTo>
                  <a:pt x="6766560" y="980694"/>
                </a:lnTo>
                <a:cubicBezTo>
                  <a:pt x="6766560" y="1009594"/>
                  <a:pt x="6755080" y="1037310"/>
                  <a:pt x="6734645" y="1057745"/>
                </a:cubicBezTo>
                <a:cubicBezTo>
                  <a:pt x="6714210" y="1078180"/>
                  <a:pt x="6686494" y="1089660"/>
                  <a:pt x="6657594" y="1089660"/>
                </a:cubicBezTo>
                <a:lnTo>
                  <a:pt x="108966" y="1089660"/>
                </a:lnTo>
                <a:cubicBezTo>
                  <a:pt x="80066" y="1089660"/>
                  <a:pt x="52350" y="1078180"/>
                  <a:pt x="31915" y="1057745"/>
                </a:cubicBezTo>
                <a:cubicBezTo>
                  <a:pt x="11480" y="1037310"/>
                  <a:pt x="0" y="1009594"/>
                  <a:pt x="0" y="980694"/>
                </a:cubicBezTo>
                <a:lnTo>
                  <a:pt x="0" y="1089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885" tIns="172885" rIns="1447864" bIns="172885" numCol="1" spcCol="1270" anchor="ctr" anchorCtr="0">
            <a:noAutofit/>
          </a:bodyPr>
          <a:lstStyle/>
          <a:p>
            <a:pPr lvl="0" algn="l" defTabSz="1644650" rtl="0">
              <a:lnSpc>
                <a:spcPct val="90000"/>
              </a:lnSpc>
              <a:spcBef>
                <a:spcPct val="0"/>
              </a:spcBef>
              <a:spcAft>
                <a:spcPct val="35000"/>
              </a:spcAft>
            </a:pPr>
            <a:r>
              <a:rPr lang="en-US" sz="2800" kern="1200" dirty="0" smtClean="0"/>
              <a:t>Data network</a:t>
            </a:r>
            <a:endParaRPr lang="en-US" sz="2800" kern="1200" dirty="0"/>
          </a:p>
        </p:txBody>
      </p:sp>
      <p:sp>
        <p:nvSpPr>
          <p:cNvPr id="10" name="Freeform 9"/>
          <p:cNvSpPr/>
          <p:nvPr/>
        </p:nvSpPr>
        <p:spPr>
          <a:xfrm>
            <a:off x="1582140" y="3912680"/>
            <a:ext cx="6342659" cy="784860"/>
          </a:xfrm>
          <a:custGeom>
            <a:avLst/>
            <a:gdLst>
              <a:gd name="connsiteX0" fmla="*/ 0 w 6766560"/>
              <a:gd name="connsiteY0" fmla="*/ 108966 h 1089660"/>
              <a:gd name="connsiteX1" fmla="*/ 31916 w 6766560"/>
              <a:gd name="connsiteY1" fmla="*/ 31915 h 1089660"/>
              <a:gd name="connsiteX2" fmla="*/ 108967 w 6766560"/>
              <a:gd name="connsiteY2" fmla="*/ 0 h 1089660"/>
              <a:gd name="connsiteX3" fmla="*/ 6657594 w 6766560"/>
              <a:gd name="connsiteY3" fmla="*/ 0 h 1089660"/>
              <a:gd name="connsiteX4" fmla="*/ 6734645 w 6766560"/>
              <a:gd name="connsiteY4" fmla="*/ 31916 h 1089660"/>
              <a:gd name="connsiteX5" fmla="*/ 6766560 w 6766560"/>
              <a:gd name="connsiteY5" fmla="*/ 108967 h 1089660"/>
              <a:gd name="connsiteX6" fmla="*/ 6766560 w 6766560"/>
              <a:gd name="connsiteY6" fmla="*/ 980694 h 1089660"/>
              <a:gd name="connsiteX7" fmla="*/ 6734645 w 6766560"/>
              <a:gd name="connsiteY7" fmla="*/ 1057745 h 1089660"/>
              <a:gd name="connsiteX8" fmla="*/ 6657594 w 6766560"/>
              <a:gd name="connsiteY8" fmla="*/ 1089660 h 1089660"/>
              <a:gd name="connsiteX9" fmla="*/ 108966 w 6766560"/>
              <a:gd name="connsiteY9" fmla="*/ 1089660 h 1089660"/>
              <a:gd name="connsiteX10" fmla="*/ 31915 w 6766560"/>
              <a:gd name="connsiteY10" fmla="*/ 1057745 h 1089660"/>
              <a:gd name="connsiteX11" fmla="*/ 0 w 6766560"/>
              <a:gd name="connsiteY11" fmla="*/ 980694 h 1089660"/>
              <a:gd name="connsiteX12" fmla="*/ 0 w 6766560"/>
              <a:gd name="connsiteY12" fmla="*/ 108966 h 10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6560" h="1089660">
                <a:moveTo>
                  <a:pt x="0" y="108966"/>
                </a:moveTo>
                <a:cubicBezTo>
                  <a:pt x="0" y="80066"/>
                  <a:pt x="11480" y="52350"/>
                  <a:pt x="31916" y="31915"/>
                </a:cubicBezTo>
                <a:cubicBezTo>
                  <a:pt x="52351" y="11480"/>
                  <a:pt x="80067" y="0"/>
                  <a:pt x="108967" y="0"/>
                </a:cubicBezTo>
                <a:lnTo>
                  <a:pt x="6657594" y="0"/>
                </a:lnTo>
                <a:cubicBezTo>
                  <a:pt x="6686494" y="0"/>
                  <a:pt x="6714210" y="11480"/>
                  <a:pt x="6734645" y="31916"/>
                </a:cubicBezTo>
                <a:cubicBezTo>
                  <a:pt x="6755080" y="52351"/>
                  <a:pt x="6766560" y="80067"/>
                  <a:pt x="6766560" y="108967"/>
                </a:cubicBezTo>
                <a:lnTo>
                  <a:pt x="6766560" y="980694"/>
                </a:lnTo>
                <a:cubicBezTo>
                  <a:pt x="6766560" y="1009594"/>
                  <a:pt x="6755080" y="1037310"/>
                  <a:pt x="6734645" y="1057745"/>
                </a:cubicBezTo>
                <a:cubicBezTo>
                  <a:pt x="6714210" y="1078180"/>
                  <a:pt x="6686494" y="1089660"/>
                  <a:pt x="6657594" y="1089660"/>
                </a:cubicBezTo>
                <a:lnTo>
                  <a:pt x="108966" y="1089660"/>
                </a:lnTo>
                <a:cubicBezTo>
                  <a:pt x="80066" y="1089660"/>
                  <a:pt x="52350" y="1078180"/>
                  <a:pt x="31915" y="1057745"/>
                </a:cubicBezTo>
                <a:cubicBezTo>
                  <a:pt x="11480" y="1037310"/>
                  <a:pt x="0" y="1009594"/>
                  <a:pt x="0" y="980694"/>
                </a:cubicBezTo>
                <a:lnTo>
                  <a:pt x="0" y="1089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885" tIns="172885" rIns="1439406" bIns="172885" numCol="1" spcCol="1270" anchor="ctr" anchorCtr="0">
            <a:noAutofit/>
          </a:bodyPr>
          <a:lstStyle/>
          <a:p>
            <a:pPr lvl="0" algn="l" defTabSz="1644650" rtl="0">
              <a:lnSpc>
                <a:spcPct val="90000"/>
              </a:lnSpc>
              <a:spcBef>
                <a:spcPct val="0"/>
              </a:spcBef>
              <a:spcAft>
                <a:spcPct val="35000"/>
              </a:spcAft>
            </a:pPr>
            <a:r>
              <a:rPr lang="en-US" sz="2800" kern="1200" dirty="0" smtClean="0"/>
              <a:t>Model &amp; data assimilation</a:t>
            </a:r>
            <a:endParaRPr lang="en-US" sz="2800" kern="1200" dirty="0"/>
          </a:p>
        </p:txBody>
      </p:sp>
      <p:sp>
        <p:nvSpPr>
          <p:cNvPr id="11" name="Freeform 10"/>
          <p:cNvSpPr/>
          <p:nvPr/>
        </p:nvSpPr>
        <p:spPr>
          <a:xfrm>
            <a:off x="2148839" y="4903280"/>
            <a:ext cx="6342659" cy="784860"/>
          </a:xfrm>
          <a:custGeom>
            <a:avLst/>
            <a:gdLst>
              <a:gd name="connsiteX0" fmla="*/ 0 w 6766560"/>
              <a:gd name="connsiteY0" fmla="*/ 108966 h 1089660"/>
              <a:gd name="connsiteX1" fmla="*/ 31916 w 6766560"/>
              <a:gd name="connsiteY1" fmla="*/ 31915 h 1089660"/>
              <a:gd name="connsiteX2" fmla="*/ 108967 w 6766560"/>
              <a:gd name="connsiteY2" fmla="*/ 0 h 1089660"/>
              <a:gd name="connsiteX3" fmla="*/ 6657594 w 6766560"/>
              <a:gd name="connsiteY3" fmla="*/ 0 h 1089660"/>
              <a:gd name="connsiteX4" fmla="*/ 6734645 w 6766560"/>
              <a:gd name="connsiteY4" fmla="*/ 31916 h 1089660"/>
              <a:gd name="connsiteX5" fmla="*/ 6766560 w 6766560"/>
              <a:gd name="connsiteY5" fmla="*/ 108967 h 1089660"/>
              <a:gd name="connsiteX6" fmla="*/ 6766560 w 6766560"/>
              <a:gd name="connsiteY6" fmla="*/ 980694 h 1089660"/>
              <a:gd name="connsiteX7" fmla="*/ 6734645 w 6766560"/>
              <a:gd name="connsiteY7" fmla="*/ 1057745 h 1089660"/>
              <a:gd name="connsiteX8" fmla="*/ 6657594 w 6766560"/>
              <a:gd name="connsiteY8" fmla="*/ 1089660 h 1089660"/>
              <a:gd name="connsiteX9" fmla="*/ 108966 w 6766560"/>
              <a:gd name="connsiteY9" fmla="*/ 1089660 h 1089660"/>
              <a:gd name="connsiteX10" fmla="*/ 31915 w 6766560"/>
              <a:gd name="connsiteY10" fmla="*/ 1057745 h 1089660"/>
              <a:gd name="connsiteX11" fmla="*/ 0 w 6766560"/>
              <a:gd name="connsiteY11" fmla="*/ 980694 h 1089660"/>
              <a:gd name="connsiteX12" fmla="*/ 0 w 6766560"/>
              <a:gd name="connsiteY12" fmla="*/ 108966 h 10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6560" h="1089660">
                <a:moveTo>
                  <a:pt x="0" y="108966"/>
                </a:moveTo>
                <a:cubicBezTo>
                  <a:pt x="0" y="80066"/>
                  <a:pt x="11480" y="52350"/>
                  <a:pt x="31916" y="31915"/>
                </a:cubicBezTo>
                <a:cubicBezTo>
                  <a:pt x="52351" y="11480"/>
                  <a:pt x="80067" y="0"/>
                  <a:pt x="108967" y="0"/>
                </a:cubicBezTo>
                <a:lnTo>
                  <a:pt x="6657594" y="0"/>
                </a:lnTo>
                <a:cubicBezTo>
                  <a:pt x="6686494" y="0"/>
                  <a:pt x="6714210" y="11480"/>
                  <a:pt x="6734645" y="31916"/>
                </a:cubicBezTo>
                <a:cubicBezTo>
                  <a:pt x="6755080" y="52351"/>
                  <a:pt x="6766560" y="80067"/>
                  <a:pt x="6766560" y="108967"/>
                </a:cubicBezTo>
                <a:lnTo>
                  <a:pt x="6766560" y="980694"/>
                </a:lnTo>
                <a:cubicBezTo>
                  <a:pt x="6766560" y="1009594"/>
                  <a:pt x="6755080" y="1037310"/>
                  <a:pt x="6734645" y="1057745"/>
                </a:cubicBezTo>
                <a:cubicBezTo>
                  <a:pt x="6714210" y="1078180"/>
                  <a:pt x="6686494" y="1089660"/>
                  <a:pt x="6657594" y="1089660"/>
                </a:cubicBezTo>
                <a:lnTo>
                  <a:pt x="108966" y="1089660"/>
                </a:lnTo>
                <a:cubicBezTo>
                  <a:pt x="80066" y="1089660"/>
                  <a:pt x="52350" y="1078180"/>
                  <a:pt x="31915" y="1057745"/>
                </a:cubicBezTo>
                <a:cubicBezTo>
                  <a:pt x="11480" y="1037310"/>
                  <a:pt x="0" y="1009594"/>
                  <a:pt x="0" y="980694"/>
                </a:cubicBezTo>
                <a:lnTo>
                  <a:pt x="0" y="1089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885" tIns="172885" rIns="1447864" bIns="172885" numCol="1" spcCol="1270" anchor="ctr" anchorCtr="0">
            <a:noAutofit/>
          </a:bodyPr>
          <a:lstStyle/>
          <a:p>
            <a:pPr lvl="0" algn="l" defTabSz="1644650" rtl="0">
              <a:lnSpc>
                <a:spcPct val="90000"/>
              </a:lnSpc>
              <a:spcBef>
                <a:spcPct val="0"/>
              </a:spcBef>
              <a:spcAft>
                <a:spcPct val="35000"/>
              </a:spcAft>
            </a:pPr>
            <a:r>
              <a:rPr lang="en-US" sz="2800" kern="1200" dirty="0" smtClean="0"/>
              <a:t>Tsunami forecast guidance</a:t>
            </a:r>
            <a:endParaRPr lang="en-US" sz="2800" kern="1200" dirty="0"/>
          </a:p>
        </p:txBody>
      </p:sp>
      <p:pic>
        <p:nvPicPr>
          <p:cNvPr id="12" name="Picture 2"/>
          <p:cNvPicPr>
            <a:picLocks noChangeAspect="1" noChangeArrowheads="1"/>
          </p:cNvPicPr>
          <p:nvPr/>
        </p:nvPicPr>
        <p:blipFill>
          <a:blip r:embed="rId2" cstate="print"/>
          <a:srcRect/>
          <a:stretch>
            <a:fillRect/>
          </a:stretch>
        </p:blipFill>
        <p:spPr bwMode="auto">
          <a:xfrm>
            <a:off x="2810094" y="1942529"/>
            <a:ext cx="1642806" cy="685282"/>
          </a:xfrm>
          <a:prstGeom prst="rect">
            <a:avLst/>
          </a:prstGeom>
          <a:noFill/>
          <a:ln w="9525">
            <a:noFill/>
            <a:miter lim="800000"/>
            <a:headEnd/>
            <a:tailEnd/>
          </a:ln>
        </p:spPr>
      </p:pic>
      <p:pic>
        <p:nvPicPr>
          <p:cNvPr id="13" name="Picture 12" descr="dart-etd.jpg"/>
          <p:cNvPicPr>
            <a:picLocks noChangeAspect="1"/>
          </p:cNvPicPr>
          <p:nvPr/>
        </p:nvPicPr>
        <p:blipFill>
          <a:blip r:embed="rId3" cstate="print"/>
          <a:stretch>
            <a:fillRect/>
          </a:stretch>
        </p:blipFill>
        <p:spPr>
          <a:xfrm>
            <a:off x="5091080" y="2969870"/>
            <a:ext cx="1357101" cy="692085"/>
          </a:xfrm>
          <a:prstGeom prst="rect">
            <a:avLst/>
          </a:prstGeom>
        </p:spPr>
      </p:pic>
      <p:pic>
        <p:nvPicPr>
          <p:cNvPr id="14" name="Picture 3"/>
          <p:cNvPicPr>
            <a:picLocks noChangeAspect="1" noChangeArrowheads="1"/>
          </p:cNvPicPr>
          <p:nvPr/>
        </p:nvPicPr>
        <p:blipFill>
          <a:blip r:embed="rId4" cstate="print"/>
          <a:srcRect/>
          <a:stretch>
            <a:fillRect/>
          </a:stretch>
        </p:blipFill>
        <p:spPr bwMode="auto">
          <a:xfrm>
            <a:off x="3352800" y="2969056"/>
            <a:ext cx="1571379" cy="689987"/>
          </a:xfrm>
          <a:prstGeom prst="rect">
            <a:avLst/>
          </a:prstGeom>
          <a:noFill/>
          <a:ln w="9525">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6781800" y="4953316"/>
            <a:ext cx="1076287" cy="658624"/>
          </a:xfrm>
          <a:prstGeom prst="rect">
            <a:avLst/>
          </a:prstGeom>
          <a:noFill/>
          <a:ln w="9525">
            <a:noFill/>
            <a:miter lim="800000"/>
            <a:headEnd/>
            <a:tailEnd/>
          </a:ln>
        </p:spPr>
      </p:pic>
      <p:sp>
        <p:nvSpPr>
          <p:cNvPr id="16" name="Freeform 15"/>
          <p:cNvSpPr/>
          <p:nvPr/>
        </p:nvSpPr>
        <p:spPr>
          <a:xfrm>
            <a:off x="5943600" y="2362200"/>
            <a:ext cx="663908" cy="685800"/>
          </a:xfrm>
          <a:custGeom>
            <a:avLst/>
            <a:gdLst>
              <a:gd name="connsiteX0" fmla="*/ 0 w 708279"/>
              <a:gd name="connsiteY0" fmla="*/ 389553 h 708279"/>
              <a:gd name="connsiteX1" fmla="*/ 159363 w 708279"/>
              <a:gd name="connsiteY1" fmla="*/ 389553 h 708279"/>
              <a:gd name="connsiteX2" fmla="*/ 159363 w 708279"/>
              <a:gd name="connsiteY2" fmla="*/ 0 h 708279"/>
              <a:gd name="connsiteX3" fmla="*/ 548916 w 708279"/>
              <a:gd name="connsiteY3" fmla="*/ 0 h 708279"/>
              <a:gd name="connsiteX4" fmla="*/ 548916 w 708279"/>
              <a:gd name="connsiteY4" fmla="*/ 389553 h 708279"/>
              <a:gd name="connsiteX5" fmla="*/ 708279 w 708279"/>
              <a:gd name="connsiteY5" fmla="*/ 389553 h 708279"/>
              <a:gd name="connsiteX6" fmla="*/ 354140 w 708279"/>
              <a:gd name="connsiteY6" fmla="*/ 708279 h 708279"/>
              <a:gd name="connsiteX7" fmla="*/ 0 w 708279"/>
              <a:gd name="connsiteY7" fmla="*/ 389553 h 70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279" h="708279">
                <a:moveTo>
                  <a:pt x="0" y="389553"/>
                </a:moveTo>
                <a:lnTo>
                  <a:pt x="159363" y="389553"/>
                </a:lnTo>
                <a:lnTo>
                  <a:pt x="159363" y="0"/>
                </a:lnTo>
                <a:lnTo>
                  <a:pt x="548916" y="0"/>
                </a:lnTo>
                <a:lnTo>
                  <a:pt x="548916" y="389553"/>
                </a:lnTo>
                <a:lnTo>
                  <a:pt x="708279" y="389553"/>
                </a:lnTo>
                <a:lnTo>
                  <a:pt x="354140" y="708279"/>
                </a:lnTo>
                <a:lnTo>
                  <a:pt x="0" y="3895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003" tIns="40640" rIns="200003" bIns="215939" numCol="1" spcCol="1270" anchor="ctr" anchorCtr="0">
            <a:noAutofit/>
          </a:bodyPr>
          <a:lstStyle/>
          <a:p>
            <a:pPr lvl="0" algn="ctr" defTabSz="1422400">
              <a:lnSpc>
                <a:spcPct val="90000"/>
              </a:lnSpc>
              <a:spcBef>
                <a:spcPct val="0"/>
              </a:spcBef>
              <a:spcAft>
                <a:spcPct val="35000"/>
              </a:spcAft>
            </a:pPr>
            <a:endParaRPr lang="en-US" sz="2000" kern="1200"/>
          </a:p>
        </p:txBody>
      </p:sp>
      <p:pic>
        <p:nvPicPr>
          <p:cNvPr id="17" name="Picture 4"/>
          <p:cNvPicPr>
            <a:picLocks noChangeAspect="1" noChangeArrowheads="1"/>
          </p:cNvPicPr>
          <p:nvPr/>
        </p:nvPicPr>
        <p:blipFill>
          <a:blip r:embed="rId6" cstate="print"/>
          <a:srcRect/>
          <a:stretch>
            <a:fillRect/>
          </a:stretch>
        </p:blipFill>
        <p:spPr bwMode="auto">
          <a:xfrm>
            <a:off x="5715000" y="4006482"/>
            <a:ext cx="1071395" cy="594727"/>
          </a:xfrm>
          <a:prstGeom prst="rect">
            <a:avLst/>
          </a:prstGeom>
          <a:noFill/>
          <a:ln w="9525">
            <a:noFill/>
            <a:miter lim="800000"/>
            <a:headEnd/>
            <a:tailEnd/>
          </a:ln>
        </p:spPr>
      </p:pic>
      <p:sp>
        <p:nvSpPr>
          <p:cNvPr id="18" name="Freeform 17"/>
          <p:cNvSpPr/>
          <p:nvPr/>
        </p:nvSpPr>
        <p:spPr>
          <a:xfrm>
            <a:off x="6510299" y="3352800"/>
            <a:ext cx="663908" cy="685800"/>
          </a:xfrm>
          <a:custGeom>
            <a:avLst/>
            <a:gdLst>
              <a:gd name="connsiteX0" fmla="*/ 0 w 708279"/>
              <a:gd name="connsiteY0" fmla="*/ 389553 h 708279"/>
              <a:gd name="connsiteX1" fmla="*/ 159363 w 708279"/>
              <a:gd name="connsiteY1" fmla="*/ 389553 h 708279"/>
              <a:gd name="connsiteX2" fmla="*/ 159363 w 708279"/>
              <a:gd name="connsiteY2" fmla="*/ 0 h 708279"/>
              <a:gd name="connsiteX3" fmla="*/ 548916 w 708279"/>
              <a:gd name="connsiteY3" fmla="*/ 0 h 708279"/>
              <a:gd name="connsiteX4" fmla="*/ 548916 w 708279"/>
              <a:gd name="connsiteY4" fmla="*/ 389553 h 708279"/>
              <a:gd name="connsiteX5" fmla="*/ 708279 w 708279"/>
              <a:gd name="connsiteY5" fmla="*/ 389553 h 708279"/>
              <a:gd name="connsiteX6" fmla="*/ 354140 w 708279"/>
              <a:gd name="connsiteY6" fmla="*/ 708279 h 708279"/>
              <a:gd name="connsiteX7" fmla="*/ 0 w 708279"/>
              <a:gd name="connsiteY7" fmla="*/ 389553 h 70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279" h="708279">
                <a:moveTo>
                  <a:pt x="0" y="389553"/>
                </a:moveTo>
                <a:lnTo>
                  <a:pt x="159363" y="389553"/>
                </a:lnTo>
                <a:lnTo>
                  <a:pt x="159363" y="0"/>
                </a:lnTo>
                <a:lnTo>
                  <a:pt x="548916" y="0"/>
                </a:lnTo>
                <a:lnTo>
                  <a:pt x="548916" y="389553"/>
                </a:lnTo>
                <a:lnTo>
                  <a:pt x="708279" y="389553"/>
                </a:lnTo>
                <a:lnTo>
                  <a:pt x="354140" y="708279"/>
                </a:lnTo>
                <a:lnTo>
                  <a:pt x="0" y="3895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003" tIns="40640" rIns="200003" bIns="215939" numCol="1" spcCol="1270" anchor="ctr" anchorCtr="0">
            <a:noAutofit/>
          </a:bodyPr>
          <a:lstStyle/>
          <a:p>
            <a:pPr lvl="0" algn="ctr" defTabSz="1422400">
              <a:lnSpc>
                <a:spcPct val="90000"/>
              </a:lnSpc>
              <a:spcBef>
                <a:spcPct val="0"/>
              </a:spcBef>
              <a:spcAft>
                <a:spcPct val="35000"/>
              </a:spcAft>
            </a:pPr>
            <a:endParaRPr lang="en-US" sz="2000" kern="1200"/>
          </a:p>
        </p:txBody>
      </p:sp>
      <p:sp>
        <p:nvSpPr>
          <p:cNvPr id="19" name="Freeform 18"/>
          <p:cNvSpPr/>
          <p:nvPr/>
        </p:nvSpPr>
        <p:spPr>
          <a:xfrm>
            <a:off x="7068540" y="4343400"/>
            <a:ext cx="663908" cy="685800"/>
          </a:xfrm>
          <a:custGeom>
            <a:avLst/>
            <a:gdLst>
              <a:gd name="connsiteX0" fmla="*/ 0 w 708279"/>
              <a:gd name="connsiteY0" fmla="*/ 389553 h 708279"/>
              <a:gd name="connsiteX1" fmla="*/ 159363 w 708279"/>
              <a:gd name="connsiteY1" fmla="*/ 389553 h 708279"/>
              <a:gd name="connsiteX2" fmla="*/ 159363 w 708279"/>
              <a:gd name="connsiteY2" fmla="*/ 0 h 708279"/>
              <a:gd name="connsiteX3" fmla="*/ 548916 w 708279"/>
              <a:gd name="connsiteY3" fmla="*/ 0 h 708279"/>
              <a:gd name="connsiteX4" fmla="*/ 548916 w 708279"/>
              <a:gd name="connsiteY4" fmla="*/ 389553 h 708279"/>
              <a:gd name="connsiteX5" fmla="*/ 708279 w 708279"/>
              <a:gd name="connsiteY5" fmla="*/ 389553 h 708279"/>
              <a:gd name="connsiteX6" fmla="*/ 354140 w 708279"/>
              <a:gd name="connsiteY6" fmla="*/ 708279 h 708279"/>
              <a:gd name="connsiteX7" fmla="*/ 0 w 708279"/>
              <a:gd name="connsiteY7" fmla="*/ 389553 h 70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279" h="708279">
                <a:moveTo>
                  <a:pt x="0" y="389553"/>
                </a:moveTo>
                <a:lnTo>
                  <a:pt x="159363" y="389553"/>
                </a:lnTo>
                <a:lnTo>
                  <a:pt x="159363" y="0"/>
                </a:lnTo>
                <a:lnTo>
                  <a:pt x="548916" y="0"/>
                </a:lnTo>
                <a:lnTo>
                  <a:pt x="548916" y="389553"/>
                </a:lnTo>
                <a:lnTo>
                  <a:pt x="708279" y="389553"/>
                </a:lnTo>
                <a:lnTo>
                  <a:pt x="354140" y="708279"/>
                </a:lnTo>
                <a:lnTo>
                  <a:pt x="0" y="3895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003" tIns="40640" rIns="200003" bIns="215939" numCol="1" spcCol="1270" anchor="ctr" anchorCtr="0">
            <a:noAutofit/>
          </a:bodyPr>
          <a:lstStyle/>
          <a:p>
            <a:pPr lvl="0" algn="ctr" defTabSz="1422400">
              <a:lnSpc>
                <a:spcPct val="90000"/>
              </a:lnSpc>
              <a:spcBef>
                <a:spcPct val="0"/>
              </a:spcBef>
              <a:spcAft>
                <a:spcPct val="35000"/>
              </a:spcAft>
            </a:pPr>
            <a:endParaRPr lang="en-US" sz="2000" kern="1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5"/>
          <p:cNvGrpSpPr>
            <a:grpSpLocks/>
          </p:cNvGrpSpPr>
          <p:nvPr/>
        </p:nvGrpSpPr>
        <p:grpSpPr bwMode="auto">
          <a:xfrm>
            <a:off x="1642429" y="444155"/>
            <a:ext cx="4529771" cy="5329779"/>
            <a:chOff x="342" y="774"/>
            <a:chExt cx="5911" cy="8311"/>
          </a:xfrm>
        </p:grpSpPr>
        <p:grpSp>
          <p:nvGrpSpPr>
            <p:cNvPr id="3" name="Group 316"/>
            <p:cNvGrpSpPr>
              <a:grpSpLocks noChangeAspect="1"/>
            </p:cNvGrpSpPr>
            <p:nvPr/>
          </p:nvGrpSpPr>
          <p:grpSpPr bwMode="auto">
            <a:xfrm>
              <a:off x="743" y="904"/>
              <a:ext cx="5385" cy="7661"/>
              <a:chOff x="2474" y="1586"/>
              <a:chExt cx="4489" cy="6388"/>
            </a:xfrm>
          </p:grpSpPr>
          <p:sp>
            <p:nvSpPr>
              <p:cNvPr id="220164" name="Line 317"/>
              <p:cNvSpPr>
                <a:spLocks noChangeAspect="1" noChangeShapeType="1"/>
              </p:cNvSpPr>
              <p:nvPr/>
            </p:nvSpPr>
            <p:spPr bwMode="auto">
              <a:xfrm>
                <a:off x="2474" y="7958"/>
                <a:ext cx="4488" cy="1"/>
              </a:xfrm>
              <a:prstGeom prst="line">
                <a:avLst/>
              </a:prstGeom>
              <a:noFill/>
              <a:ln w="25400">
                <a:solidFill>
                  <a:srgbClr val="FFFFFF"/>
                </a:solidFill>
                <a:round/>
                <a:headEnd/>
                <a:tailEnd/>
              </a:ln>
            </p:spPr>
            <p:txBody>
              <a:bodyPr/>
              <a:lstStyle/>
              <a:p>
                <a:endParaRPr lang="en-US" dirty="0"/>
              </a:p>
            </p:txBody>
          </p:sp>
          <p:sp>
            <p:nvSpPr>
              <p:cNvPr id="220165" name="Line 318"/>
              <p:cNvSpPr>
                <a:spLocks noChangeAspect="1" noChangeShapeType="1"/>
              </p:cNvSpPr>
              <p:nvPr/>
            </p:nvSpPr>
            <p:spPr bwMode="auto">
              <a:xfrm>
                <a:off x="2474" y="7250"/>
                <a:ext cx="4488" cy="1"/>
              </a:xfrm>
              <a:prstGeom prst="line">
                <a:avLst/>
              </a:prstGeom>
              <a:noFill/>
              <a:ln w="25400">
                <a:solidFill>
                  <a:srgbClr val="FFFFFF"/>
                </a:solidFill>
                <a:round/>
                <a:headEnd/>
                <a:tailEnd/>
              </a:ln>
            </p:spPr>
            <p:txBody>
              <a:bodyPr/>
              <a:lstStyle/>
              <a:p>
                <a:endParaRPr lang="en-US" dirty="0"/>
              </a:p>
            </p:txBody>
          </p:sp>
          <p:sp>
            <p:nvSpPr>
              <p:cNvPr id="220166" name="Line 319"/>
              <p:cNvSpPr>
                <a:spLocks noChangeAspect="1" noChangeShapeType="1"/>
              </p:cNvSpPr>
              <p:nvPr/>
            </p:nvSpPr>
            <p:spPr bwMode="auto">
              <a:xfrm>
                <a:off x="2474" y="6542"/>
                <a:ext cx="4488" cy="1"/>
              </a:xfrm>
              <a:prstGeom prst="line">
                <a:avLst/>
              </a:prstGeom>
              <a:noFill/>
              <a:ln w="25400">
                <a:solidFill>
                  <a:srgbClr val="FFFFFF"/>
                </a:solidFill>
                <a:round/>
                <a:headEnd/>
                <a:tailEnd/>
              </a:ln>
            </p:spPr>
            <p:txBody>
              <a:bodyPr/>
              <a:lstStyle/>
              <a:p>
                <a:endParaRPr lang="en-US" dirty="0"/>
              </a:p>
            </p:txBody>
          </p:sp>
          <p:sp>
            <p:nvSpPr>
              <p:cNvPr id="220167" name="Line 320"/>
              <p:cNvSpPr>
                <a:spLocks noChangeAspect="1" noChangeShapeType="1"/>
              </p:cNvSpPr>
              <p:nvPr/>
            </p:nvSpPr>
            <p:spPr bwMode="auto">
              <a:xfrm>
                <a:off x="2474" y="5834"/>
                <a:ext cx="4488" cy="1"/>
              </a:xfrm>
              <a:prstGeom prst="line">
                <a:avLst/>
              </a:prstGeom>
              <a:noFill/>
              <a:ln w="25400">
                <a:solidFill>
                  <a:srgbClr val="FFFFFF"/>
                </a:solidFill>
                <a:round/>
                <a:headEnd/>
                <a:tailEnd/>
              </a:ln>
            </p:spPr>
            <p:txBody>
              <a:bodyPr/>
              <a:lstStyle/>
              <a:p>
                <a:endParaRPr lang="en-US" dirty="0"/>
              </a:p>
            </p:txBody>
          </p:sp>
          <p:sp>
            <p:nvSpPr>
              <p:cNvPr id="220168" name="Line 321"/>
              <p:cNvSpPr>
                <a:spLocks noChangeAspect="1" noChangeShapeType="1"/>
              </p:cNvSpPr>
              <p:nvPr/>
            </p:nvSpPr>
            <p:spPr bwMode="auto">
              <a:xfrm>
                <a:off x="2474" y="4418"/>
                <a:ext cx="4488" cy="1"/>
              </a:xfrm>
              <a:prstGeom prst="line">
                <a:avLst/>
              </a:prstGeom>
              <a:noFill/>
              <a:ln w="25400">
                <a:solidFill>
                  <a:srgbClr val="FFFFFF"/>
                </a:solidFill>
                <a:round/>
                <a:headEnd/>
                <a:tailEnd/>
              </a:ln>
            </p:spPr>
            <p:txBody>
              <a:bodyPr/>
              <a:lstStyle/>
              <a:p>
                <a:endParaRPr lang="en-US" dirty="0"/>
              </a:p>
            </p:txBody>
          </p:sp>
          <p:sp>
            <p:nvSpPr>
              <p:cNvPr id="220169" name="Line 322"/>
              <p:cNvSpPr>
                <a:spLocks noChangeAspect="1" noChangeShapeType="1"/>
              </p:cNvSpPr>
              <p:nvPr/>
            </p:nvSpPr>
            <p:spPr bwMode="auto">
              <a:xfrm>
                <a:off x="2474" y="3710"/>
                <a:ext cx="4488" cy="1"/>
              </a:xfrm>
              <a:prstGeom prst="line">
                <a:avLst/>
              </a:prstGeom>
              <a:noFill/>
              <a:ln w="25400">
                <a:solidFill>
                  <a:srgbClr val="FFFFFF"/>
                </a:solidFill>
                <a:round/>
                <a:headEnd/>
                <a:tailEnd/>
              </a:ln>
            </p:spPr>
            <p:txBody>
              <a:bodyPr/>
              <a:lstStyle/>
              <a:p>
                <a:endParaRPr lang="en-US" dirty="0"/>
              </a:p>
            </p:txBody>
          </p:sp>
          <p:sp>
            <p:nvSpPr>
              <p:cNvPr id="220170" name="Line 323"/>
              <p:cNvSpPr>
                <a:spLocks noChangeAspect="1" noChangeShapeType="1"/>
              </p:cNvSpPr>
              <p:nvPr/>
            </p:nvSpPr>
            <p:spPr bwMode="auto">
              <a:xfrm>
                <a:off x="2474" y="3002"/>
                <a:ext cx="4488" cy="1"/>
              </a:xfrm>
              <a:prstGeom prst="line">
                <a:avLst/>
              </a:prstGeom>
              <a:noFill/>
              <a:ln w="25400">
                <a:solidFill>
                  <a:srgbClr val="FFFFFF"/>
                </a:solidFill>
                <a:round/>
                <a:headEnd/>
                <a:tailEnd/>
              </a:ln>
            </p:spPr>
            <p:txBody>
              <a:bodyPr/>
              <a:lstStyle/>
              <a:p>
                <a:endParaRPr lang="en-US" dirty="0"/>
              </a:p>
            </p:txBody>
          </p:sp>
          <p:sp>
            <p:nvSpPr>
              <p:cNvPr id="220171" name="Line 324"/>
              <p:cNvSpPr>
                <a:spLocks noChangeAspect="1" noChangeShapeType="1"/>
              </p:cNvSpPr>
              <p:nvPr/>
            </p:nvSpPr>
            <p:spPr bwMode="auto">
              <a:xfrm>
                <a:off x="2474" y="2294"/>
                <a:ext cx="4488" cy="1"/>
              </a:xfrm>
              <a:prstGeom prst="line">
                <a:avLst/>
              </a:prstGeom>
              <a:noFill/>
              <a:ln w="25400">
                <a:solidFill>
                  <a:srgbClr val="FFFFFF"/>
                </a:solidFill>
                <a:round/>
                <a:headEnd/>
                <a:tailEnd/>
              </a:ln>
            </p:spPr>
            <p:txBody>
              <a:bodyPr/>
              <a:lstStyle/>
              <a:p>
                <a:endParaRPr lang="en-US" dirty="0"/>
              </a:p>
            </p:txBody>
          </p:sp>
          <p:sp>
            <p:nvSpPr>
              <p:cNvPr id="220172" name="Line 325"/>
              <p:cNvSpPr>
                <a:spLocks noChangeAspect="1" noChangeShapeType="1"/>
              </p:cNvSpPr>
              <p:nvPr/>
            </p:nvSpPr>
            <p:spPr bwMode="auto">
              <a:xfrm>
                <a:off x="3374" y="1586"/>
                <a:ext cx="1" cy="6372"/>
              </a:xfrm>
              <a:prstGeom prst="line">
                <a:avLst/>
              </a:prstGeom>
              <a:noFill/>
              <a:ln w="25400">
                <a:solidFill>
                  <a:srgbClr val="FFFFFF"/>
                </a:solidFill>
                <a:round/>
                <a:headEnd/>
                <a:tailEnd/>
              </a:ln>
            </p:spPr>
            <p:txBody>
              <a:bodyPr/>
              <a:lstStyle/>
              <a:p>
                <a:endParaRPr lang="en-US" dirty="0"/>
              </a:p>
            </p:txBody>
          </p:sp>
          <p:sp>
            <p:nvSpPr>
              <p:cNvPr id="220173" name="Line 326"/>
              <p:cNvSpPr>
                <a:spLocks noChangeAspect="1" noChangeShapeType="1"/>
              </p:cNvSpPr>
              <p:nvPr/>
            </p:nvSpPr>
            <p:spPr bwMode="auto">
              <a:xfrm>
                <a:off x="4274" y="1586"/>
                <a:ext cx="1" cy="6372"/>
              </a:xfrm>
              <a:prstGeom prst="line">
                <a:avLst/>
              </a:prstGeom>
              <a:noFill/>
              <a:ln w="25400">
                <a:solidFill>
                  <a:srgbClr val="FFFFFF"/>
                </a:solidFill>
                <a:round/>
                <a:headEnd/>
                <a:tailEnd/>
              </a:ln>
            </p:spPr>
            <p:txBody>
              <a:bodyPr/>
              <a:lstStyle/>
              <a:p>
                <a:endParaRPr lang="en-US" dirty="0"/>
              </a:p>
            </p:txBody>
          </p:sp>
          <p:sp>
            <p:nvSpPr>
              <p:cNvPr id="220174" name="Line 327"/>
              <p:cNvSpPr>
                <a:spLocks noChangeAspect="1" noChangeShapeType="1"/>
              </p:cNvSpPr>
              <p:nvPr/>
            </p:nvSpPr>
            <p:spPr bwMode="auto">
              <a:xfrm>
                <a:off x="5162" y="1586"/>
                <a:ext cx="1" cy="6372"/>
              </a:xfrm>
              <a:prstGeom prst="line">
                <a:avLst/>
              </a:prstGeom>
              <a:noFill/>
              <a:ln w="25400">
                <a:solidFill>
                  <a:srgbClr val="FFFFFF"/>
                </a:solidFill>
                <a:round/>
                <a:headEnd/>
                <a:tailEnd/>
              </a:ln>
            </p:spPr>
            <p:txBody>
              <a:bodyPr/>
              <a:lstStyle/>
              <a:p>
                <a:endParaRPr lang="en-US" dirty="0"/>
              </a:p>
            </p:txBody>
          </p:sp>
          <p:sp>
            <p:nvSpPr>
              <p:cNvPr id="220175" name="Line 328"/>
              <p:cNvSpPr>
                <a:spLocks noChangeAspect="1" noChangeShapeType="1"/>
              </p:cNvSpPr>
              <p:nvPr/>
            </p:nvSpPr>
            <p:spPr bwMode="auto">
              <a:xfrm>
                <a:off x="6062" y="1586"/>
                <a:ext cx="1" cy="6372"/>
              </a:xfrm>
              <a:prstGeom prst="line">
                <a:avLst/>
              </a:prstGeom>
              <a:noFill/>
              <a:ln w="25400">
                <a:solidFill>
                  <a:srgbClr val="FFFFFF"/>
                </a:solidFill>
                <a:round/>
                <a:headEnd/>
                <a:tailEnd/>
              </a:ln>
            </p:spPr>
            <p:txBody>
              <a:bodyPr/>
              <a:lstStyle/>
              <a:p>
                <a:endParaRPr lang="en-US" dirty="0"/>
              </a:p>
            </p:txBody>
          </p:sp>
          <p:sp>
            <p:nvSpPr>
              <p:cNvPr id="220176" name="Line 329"/>
              <p:cNvSpPr>
                <a:spLocks noChangeAspect="1" noChangeShapeType="1"/>
              </p:cNvSpPr>
              <p:nvPr/>
            </p:nvSpPr>
            <p:spPr bwMode="auto">
              <a:xfrm>
                <a:off x="2474" y="1586"/>
                <a:ext cx="1" cy="6372"/>
              </a:xfrm>
              <a:prstGeom prst="line">
                <a:avLst/>
              </a:prstGeom>
              <a:noFill/>
              <a:ln w="25400">
                <a:solidFill>
                  <a:srgbClr val="FFFFFF"/>
                </a:solidFill>
                <a:round/>
                <a:headEnd/>
                <a:tailEnd/>
              </a:ln>
            </p:spPr>
            <p:txBody>
              <a:bodyPr/>
              <a:lstStyle/>
              <a:p>
                <a:endParaRPr lang="en-US" dirty="0"/>
              </a:p>
            </p:txBody>
          </p:sp>
          <p:sp>
            <p:nvSpPr>
              <p:cNvPr id="220177" name="Line 330"/>
              <p:cNvSpPr>
                <a:spLocks noChangeAspect="1" noChangeShapeType="1"/>
              </p:cNvSpPr>
              <p:nvPr/>
            </p:nvSpPr>
            <p:spPr bwMode="auto">
              <a:xfrm>
                <a:off x="2474" y="5126"/>
                <a:ext cx="4488" cy="1"/>
              </a:xfrm>
              <a:prstGeom prst="line">
                <a:avLst/>
              </a:prstGeom>
              <a:noFill/>
              <a:ln w="25400">
                <a:solidFill>
                  <a:srgbClr val="FFFFFF"/>
                </a:solidFill>
                <a:round/>
                <a:headEnd/>
                <a:tailEnd/>
              </a:ln>
            </p:spPr>
            <p:txBody>
              <a:bodyPr/>
              <a:lstStyle/>
              <a:p>
                <a:endParaRPr lang="en-US" dirty="0"/>
              </a:p>
            </p:txBody>
          </p:sp>
          <p:sp>
            <p:nvSpPr>
              <p:cNvPr id="220178" name="Line 331"/>
              <p:cNvSpPr>
                <a:spLocks noChangeAspect="1" noChangeShapeType="1"/>
              </p:cNvSpPr>
              <p:nvPr/>
            </p:nvSpPr>
            <p:spPr bwMode="auto">
              <a:xfrm>
                <a:off x="2474" y="1586"/>
                <a:ext cx="4488" cy="1"/>
              </a:xfrm>
              <a:prstGeom prst="line">
                <a:avLst/>
              </a:prstGeom>
              <a:noFill/>
              <a:ln w="25400">
                <a:solidFill>
                  <a:srgbClr val="FFFFFF"/>
                </a:solidFill>
                <a:round/>
                <a:headEnd/>
                <a:tailEnd/>
              </a:ln>
            </p:spPr>
            <p:txBody>
              <a:bodyPr/>
              <a:lstStyle/>
              <a:p>
                <a:endParaRPr lang="en-US" dirty="0"/>
              </a:p>
            </p:txBody>
          </p:sp>
          <p:sp>
            <p:nvSpPr>
              <p:cNvPr id="220179" name="Line 332"/>
              <p:cNvSpPr>
                <a:spLocks noChangeAspect="1" noChangeShapeType="1"/>
              </p:cNvSpPr>
              <p:nvPr/>
            </p:nvSpPr>
            <p:spPr bwMode="auto">
              <a:xfrm>
                <a:off x="6962" y="1586"/>
                <a:ext cx="1" cy="6388"/>
              </a:xfrm>
              <a:prstGeom prst="line">
                <a:avLst/>
              </a:prstGeom>
              <a:noFill/>
              <a:ln w="25400">
                <a:solidFill>
                  <a:srgbClr val="FFFFFF"/>
                </a:solidFill>
                <a:round/>
                <a:headEnd/>
                <a:tailEnd/>
              </a:ln>
            </p:spPr>
            <p:txBody>
              <a:bodyPr/>
              <a:lstStyle/>
              <a:p>
                <a:endParaRPr lang="en-US" dirty="0"/>
              </a:p>
            </p:txBody>
          </p:sp>
        </p:grpSp>
        <p:grpSp>
          <p:nvGrpSpPr>
            <p:cNvPr id="4" name="Group 333"/>
            <p:cNvGrpSpPr>
              <a:grpSpLocks noChangeAspect="1"/>
            </p:cNvGrpSpPr>
            <p:nvPr/>
          </p:nvGrpSpPr>
          <p:grpSpPr bwMode="auto">
            <a:xfrm>
              <a:off x="754" y="820"/>
              <a:ext cx="3944" cy="7815"/>
              <a:chOff x="2486" y="1514"/>
              <a:chExt cx="3288" cy="6516"/>
            </a:xfrm>
          </p:grpSpPr>
          <p:sp>
            <p:nvSpPr>
              <p:cNvPr id="220181" name="Oval 334"/>
              <p:cNvSpPr>
                <a:spLocks noChangeAspect="1" noChangeArrowheads="1"/>
              </p:cNvSpPr>
              <p:nvPr/>
            </p:nvSpPr>
            <p:spPr bwMode="auto">
              <a:xfrm>
                <a:off x="464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82" name="Oval 335"/>
              <p:cNvSpPr>
                <a:spLocks noChangeAspect="1" noChangeArrowheads="1"/>
              </p:cNvSpPr>
              <p:nvPr/>
            </p:nvSpPr>
            <p:spPr bwMode="auto">
              <a:xfrm>
                <a:off x="4826"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83" name="Oval 336"/>
              <p:cNvSpPr>
                <a:spLocks noChangeAspect="1" noChangeArrowheads="1"/>
              </p:cNvSpPr>
              <p:nvPr/>
            </p:nvSpPr>
            <p:spPr bwMode="auto">
              <a:xfrm>
                <a:off x="4910"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84" name="Oval 337"/>
              <p:cNvSpPr>
                <a:spLocks noChangeAspect="1" noChangeArrowheads="1"/>
              </p:cNvSpPr>
              <p:nvPr/>
            </p:nvSpPr>
            <p:spPr bwMode="auto">
              <a:xfrm>
                <a:off x="518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85" name="Oval 338"/>
              <p:cNvSpPr>
                <a:spLocks noChangeAspect="1" noChangeArrowheads="1"/>
              </p:cNvSpPr>
              <p:nvPr/>
            </p:nvSpPr>
            <p:spPr bwMode="auto">
              <a:xfrm>
                <a:off x="500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86" name="Oval 339"/>
              <p:cNvSpPr>
                <a:spLocks noChangeAspect="1" noChangeArrowheads="1"/>
              </p:cNvSpPr>
              <p:nvPr/>
            </p:nvSpPr>
            <p:spPr bwMode="auto">
              <a:xfrm>
                <a:off x="518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87" name="Oval 340"/>
              <p:cNvSpPr>
                <a:spLocks noChangeAspect="1" noChangeArrowheads="1"/>
              </p:cNvSpPr>
              <p:nvPr/>
            </p:nvSpPr>
            <p:spPr bwMode="auto">
              <a:xfrm>
                <a:off x="5630"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88" name="Oval 341"/>
              <p:cNvSpPr>
                <a:spLocks noChangeAspect="1" noChangeArrowheads="1"/>
              </p:cNvSpPr>
              <p:nvPr/>
            </p:nvSpPr>
            <p:spPr bwMode="auto">
              <a:xfrm>
                <a:off x="5270"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89" name="Oval 342"/>
              <p:cNvSpPr>
                <a:spLocks noChangeAspect="1" noChangeArrowheads="1"/>
              </p:cNvSpPr>
              <p:nvPr/>
            </p:nvSpPr>
            <p:spPr bwMode="auto">
              <a:xfrm>
                <a:off x="428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0" name="Oval 343"/>
              <p:cNvSpPr>
                <a:spLocks noChangeAspect="1" noChangeArrowheads="1"/>
              </p:cNvSpPr>
              <p:nvPr/>
            </p:nvSpPr>
            <p:spPr bwMode="auto">
              <a:xfrm>
                <a:off x="518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1" name="Oval 344"/>
              <p:cNvSpPr>
                <a:spLocks noChangeAspect="1" noChangeArrowheads="1"/>
              </p:cNvSpPr>
              <p:nvPr/>
            </p:nvSpPr>
            <p:spPr bwMode="auto">
              <a:xfrm>
                <a:off x="473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2" name="Oval 345"/>
              <p:cNvSpPr>
                <a:spLocks noChangeAspect="1" noChangeArrowheads="1"/>
              </p:cNvSpPr>
              <p:nvPr/>
            </p:nvSpPr>
            <p:spPr bwMode="auto">
              <a:xfrm>
                <a:off x="4730"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3" name="Oval 346"/>
              <p:cNvSpPr>
                <a:spLocks noChangeAspect="1" noChangeArrowheads="1"/>
              </p:cNvSpPr>
              <p:nvPr/>
            </p:nvSpPr>
            <p:spPr bwMode="auto">
              <a:xfrm>
                <a:off x="5270"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4" name="Oval 347"/>
              <p:cNvSpPr>
                <a:spLocks noChangeAspect="1" noChangeArrowheads="1"/>
              </p:cNvSpPr>
              <p:nvPr/>
            </p:nvSpPr>
            <p:spPr bwMode="auto">
              <a:xfrm>
                <a:off x="482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5" name="Oval 348"/>
              <p:cNvSpPr>
                <a:spLocks noChangeAspect="1" noChangeArrowheads="1"/>
              </p:cNvSpPr>
              <p:nvPr/>
            </p:nvSpPr>
            <p:spPr bwMode="auto">
              <a:xfrm>
                <a:off x="4910"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6" name="Oval 349"/>
              <p:cNvSpPr>
                <a:spLocks noChangeAspect="1" noChangeArrowheads="1"/>
              </p:cNvSpPr>
              <p:nvPr/>
            </p:nvSpPr>
            <p:spPr bwMode="auto">
              <a:xfrm>
                <a:off x="482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7" name="Oval 350"/>
              <p:cNvSpPr>
                <a:spLocks noChangeAspect="1" noChangeArrowheads="1"/>
              </p:cNvSpPr>
              <p:nvPr/>
            </p:nvSpPr>
            <p:spPr bwMode="auto">
              <a:xfrm>
                <a:off x="428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8" name="Oval 351"/>
              <p:cNvSpPr>
                <a:spLocks noChangeAspect="1" noChangeArrowheads="1"/>
              </p:cNvSpPr>
              <p:nvPr/>
            </p:nvSpPr>
            <p:spPr bwMode="auto">
              <a:xfrm>
                <a:off x="356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199" name="Oval 352"/>
              <p:cNvSpPr>
                <a:spLocks noChangeAspect="1" noChangeArrowheads="1"/>
              </p:cNvSpPr>
              <p:nvPr/>
            </p:nvSpPr>
            <p:spPr bwMode="auto">
              <a:xfrm>
                <a:off x="464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0" name="Oval 353"/>
              <p:cNvSpPr>
                <a:spLocks noChangeAspect="1" noChangeArrowheads="1"/>
              </p:cNvSpPr>
              <p:nvPr/>
            </p:nvSpPr>
            <p:spPr bwMode="auto">
              <a:xfrm>
                <a:off x="500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1" name="Oval 354"/>
              <p:cNvSpPr>
                <a:spLocks noChangeAspect="1" noChangeArrowheads="1"/>
              </p:cNvSpPr>
              <p:nvPr/>
            </p:nvSpPr>
            <p:spPr bwMode="auto">
              <a:xfrm>
                <a:off x="482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2" name="Oval 355"/>
              <p:cNvSpPr>
                <a:spLocks noChangeAspect="1" noChangeArrowheads="1"/>
              </p:cNvSpPr>
              <p:nvPr/>
            </p:nvSpPr>
            <p:spPr bwMode="auto">
              <a:xfrm>
                <a:off x="5366"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3" name="Oval 356"/>
              <p:cNvSpPr>
                <a:spLocks noChangeAspect="1" noChangeArrowheads="1"/>
              </p:cNvSpPr>
              <p:nvPr/>
            </p:nvSpPr>
            <p:spPr bwMode="auto">
              <a:xfrm>
                <a:off x="5270"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4" name="Oval 357"/>
              <p:cNvSpPr>
                <a:spLocks noChangeAspect="1" noChangeArrowheads="1"/>
              </p:cNvSpPr>
              <p:nvPr/>
            </p:nvSpPr>
            <p:spPr bwMode="auto">
              <a:xfrm>
                <a:off x="500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5" name="Oval 358"/>
              <p:cNvSpPr>
                <a:spLocks noChangeAspect="1" noChangeArrowheads="1"/>
              </p:cNvSpPr>
              <p:nvPr/>
            </p:nvSpPr>
            <p:spPr bwMode="auto">
              <a:xfrm>
                <a:off x="464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6" name="Oval 359"/>
              <p:cNvSpPr>
                <a:spLocks noChangeAspect="1" noChangeArrowheads="1"/>
              </p:cNvSpPr>
              <p:nvPr/>
            </p:nvSpPr>
            <p:spPr bwMode="auto">
              <a:xfrm>
                <a:off x="456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7" name="Oval 360"/>
              <p:cNvSpPr>
                <a:spLocks noChangeAspect="1" noChangeArrowheads="1"/>
              </p:cNvSpPr>
              <p:nvPr/>
            </p:nvSpPr>
            <p:spPr bwMode="auto">
              <a:xfrm>
                <a:off x="536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8" name="Oval 361"/>
              <p:cNvSpPr>
                <a:spLocks noChangeAspect="1" noChangeArrowheads="1"/>
              </p:cNvSpPr>
              <p:nvPr/>
            </p:nvSpPr>
            <p:spPr bwMode="auto">
              <a:xfrm>
                <a:off x="518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09" name="Oval 362"/>
              <p:cNvSpPr>
                <a:spLocks noChangeAspect="1" noChangeArrowheads="1"/>
              </p:cNvSpPr>
              <p:nvPr/>
            </p:nvSpPr>
            <p:spPr bwMode="auto">
              <a:xfrm>
                <a:off x="464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0" name="Oval 363"/>
              <p:cNvSpPr>
                <a:spLocks noChangeAspect="1" noChangeArrowheads="1"/>
              </p:cNvSpPr>
              <p:nvPr/>
            </p:nvSpPr>
            <p:spPr bwMode="auto">
              <a:xfrm>
                <a:off x="464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1" name="Oval 364"/>
              <p:cNvSpPr>
                <a:spLocks noChangeAspect="1" noChangeArrowheads="1"/>
              </p:cNvSpPr>
              <p:nvPr/>
            </p:nvSpPr>
            <p:spPr bwMode="auto">
              <a:xfrm>
                <a:off x="5366"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2" name="Oval 365"/>
              <p:cNvSpPr>
                <a:spLocks noChangeAspect="1" noChangeArrowheads="1"/>
              </p:cNvSpPr>
              <p:nvPr/>
            </p:nvSpPr>
            <p:spPr bwMode="auto">
              <a:xfrm>
                <a:off x="5270"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3" name="Oval 366"/>
              <p:cNvSpPr>
                <a:spLocks noChangeAspect="1" noChangeArrowheads="1"/>
              </p:cNvSpPr>
              <p:nvPr/>
            </p:nvSpPr>
            <p:spPr bwMode="auto">
              <a:xfrm>
                <a:off x="5366"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4" name="Oval 367"/>
              <p:cNvSpPr>
                <a:spLocks noChangeAspect="1" noChangeArrowheads="1"/>
              </p:cNvSpPr>
              <p:nvPr/>
            </p:nvSpPr>
            <p:spPr bwMode="auto">
              <a:xfrm>
                <a:off x="4382"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5" name="Oval 368"/>
              <p:cNvSpPr>
                <a:spLocks noChangeAspect="1" noChangeArrowheads="1"/>
              </p:cNvSpPr>
              <p:nvPr/>
            </p:nvSpPr>
            <p:spPr bwMode="auto">
              <a:xfrm>
                <a:off x="4382"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6" name="Oval 369"/>
              <p:cNvSpPr>
                <a:spLocks noChangeAspect="1" noChangeArrowheads="1"/>
              </p:cNvSpPr>
              <p:nvPr/>
            </p:nvSpPr>
            <p:spPr bwMode="auto">
              <a:xfrm>
                <a:off x="438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7" name="Oval 370"/>
              <p:cNvSpPr>
                <a:spLocks noChangeAspect="1" noChangeArrowheads="1"/>
              </p:cNvSpPr>
              <p:nvPr/>
            </p:nvSpPr>
            <p:spPr bwMode="auto">
              <a:xfrm>
                <a:off x="482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8" name="Oval 371"/>
              <p:cNvSpPr>
                <a:spLocks noChangeAspect="1" noChangeArrowheads="1"/>
              </p:cNvSpPr>
              <p:nvPr/>
            </p:nvSpPr>
            <p:spPr bwMode="auto">
              <a:xfrm>
                <a:off x="438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19" name="Oval 372"/>
              <p:cNvSpPr>
                <a:spLocks noChangeAspect="1" noChangeArrowheads="1"/>
              </p:cNvSpPr>
              <p:nvPr/>
            </p:nvSpPr>
            <p:spPr bwMode="auto">
              <a:xfrm>
                <a:off x="536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0" name="Oval 373"/>
              <p:cNvSpPr>
                <a:spLocks noChangeAspect="1" noChangeArrowheads="1"/>
              </p:cNvSpPr>
              <p:nvPr/>
            </p:nvSpPr>
            <p:spPr bwMode="auto">
              <a:xfrm>
                <a:off x="4382"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1" name="Oval 374"/>
              <p:cNvSpPr>
                <a:spLocks noChangeAspect="1" noChangeArrowheads="1"/>
              </p:cNvSpPr>
              <p:nvPr/>
            </p:nvSpPr>
            <p:spPr bwMode="auto">
              <a:xfrm>
                <a:off x="3302"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2" name="Oval 375"/>
              <p:cNvSpPr>
                <a:spLocks noChangeAspect="1" noChangeArrowheads="1"/>
              </p:cNvSpPr>
              <p:nvPr/>
            </p:nvSpPr>
            <p:spPr bwMode="auto">
              <a:xfrm>
                <a:off x="4382"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3" name="Oval 376"/>
              <p:cNvSpPr>
                <a:spLocks noChangeAspect="1" noChangeArrowheads="1"/>
              </p:cNvSpPr>
              <p:nvPr/>
            </p:nvSpPr>
            <p:spPr bwMode="auto">
              <a:xfrm>
                <a:off x="3122"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4" name="Oval 377"/>
              <p:cNvSpPr>
                <a:spLocks noChangeAspect="1" noChangeArrowheads="1"/>
              </p:cNvSpPr>
              <p:nvPr/>
            </p:nvSpPr>
            <p:spPr bwMode="auto">
              <a:xfrm>
                <a:off x="446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5" name="Oval 378"/>
              <p:cNvSpPr>
                <a:spLocks noChangeAspect="1" noChangeArrowheads="1"/>
              </p:cNvSpPr>
              <p:nvPr/>
            </p:nvSpPr>
            <p:spPr bwMode="auto">
              <a:xfrm>
                <a:off x="491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6" name="Oval 379"/>
              <p:cNvSpPr>
                <a:spLocks noChangeAspect="1" noChangeArrowheads="1"/>
              </p:cNvSpPr>
              <p:nvPr/>
            </p:nvSpPr>
            <p:spPr bwMode="auto">
              <a:xfrm>
                <a:off x="4910"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7" name="Oval 380"/>
              <p:cNvSpPr>
                <a:spLocks noChangeAspect="1" noChangeArrowheads="1"/>
              </p:cNvSpPr>
              <p:nvPr/>
            </p:nvSpPr>
            <p:spPr bwMode="auto">
              <a:xfrm>
                <a:off x="536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8" name="Oval 381"/>
              <p:cNvSpPr>
                <a:spLocks noChangeAspect="1" noChangeArrowheads="1"/>
              </p:cNvSpPr>
              <p:nvPr/>
            </p:nvSpPr>
            <p:spPr bwMode="auto">
              <a:xfrm>
                <a:off x="518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29" name="Oval 382"/>
              <p:cNvSpPr>
                <a:spLocks noChangeAspect="1" noChangeArrowheads="1"/>
              </p:cNvSpPr>
              <p:nvPr/>
            </p:nvSpPr>
            <p:spPr bwMode="auto">
              <a:xfrm>
                <a:off x="464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0" name="Oval 383"/>
              <p:cNvSpPr>
                <a:spLocks noChangeAspect="1" noChangeArrowheads="1"/>
              </p:cNvSpPr>
              <p:nvPr/>
            </p:nvSpPr>
            <p:spPr bwMode="auto">
              <a:xfrm>
                <a:off x="500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1" name="Oval 384"/>
              <p:cNvSpPr>
                <a:spLocks noChangeAspect="1" noChangeArrowheads="1"/>
              </p:cNvSpPr>
              <p:nvPr/>
            </p:nvSpPr>
            <p:spPr bwMode="auto">
              <a:xfrm>
                <a:off x="4910"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2" name="Oval 385"/>
              <p:cNvSpPr>
                <a:spLocks noChangeAspect="1" noChangeArrowheads="1"/>
              </p:cNvSpPr>
              <p:nvPr/>
            </p:nvSpPr>
            <p:spPr bwMode="auto">
              <a:xfrm>
                <a:off x="5006"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3" name="Oval 386"/>
              <p:cNvSpPr>
                <a:spLocks noChangeAspect="1" noChangeArrowheads="1"/>
              </p:cNvSpPr>
              <p:nvPr/>
            </p:nvSpPr>
            <p:spPr bwMode="auto">
              <a:xfrm>
                <a:off x="4730"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4" name="Oval 387"/>
              <p:cNvSpPr>
                <a:spLocks noChangeAspect="1" noChangeArrowheads="1"/>
              </p:cNvSpPr>
              <p:nvPr/>
            </p:nvSpPr>
            <p:spPr bwMode="auto">
              <a:xfrm>
                <a:off x="518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5" name="Oval 388"/>
              <p:cNvSpPr>
                <a:spLocks noChangeAspect="1" noChangeArrowheads="1"/>
              </p:cNvSpPr>
              <p:nvPr/>
            </p:nvSpPr>
            <p:spPr bwMode="auto">
              <a:xfrm>
                <a:off x="4910"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6" name="Oval 389"/>
              <p:cNvSpPr>
                <a:spLocks noChangeAspect="1" noChangeArrowheads="1"/>
              </p:cNvSpPr>
              <p:nvPr/>
            </p:nvSpPr>
            <p:spPr bwMode="auto">
              <a:xfrm>
                <a:off x="5366" y="258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7" name="Oval 390"/>
              <p:cNvSpPr>
                <a:spLocks noChangeAspect="1" noChangeArrowheads="1"/>
              </p:cNvSpPr>
              <p:nvPr/>
            </p:nvSpPr>
            <p:spPr bwMode="auto">
              <a:xfrm>
                <a:off x="446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8" name="Oval 391"/>
              <p:cNvSpPr>
                <a:spLocks noChangeAspect="1" noChangeArrowheads="1"/>
              </p:cNvSpPr>
              <p:nvPr/>
            </p:nvSpPr>
            <p:spPr bwMode="auto">
              <a:xfrm>
                <a:off x="482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39" name="Oval 392"/>
              <p:cNvSpPr>
                <a:spLocks noChangeAspect="1" noChangeArrowheads="1"/>
              </p:cNvSpPr>
              <p:nvPr/>
            </p:nvSpPr>
            <p:spPr bwMode="auto">
              <a:xfrm>
                <a:off x="4382"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0" name="Oval 393"/>
              <p:cNvSpPr>
                <a:spLocks noChangeAspect="1" noChangeArrowheads="1"/>
              </p:cNvSpPr>
              <p:nvPr/>
            </p:nvSpPr>
            <p:spPr bwMode="auto">
              <a:xfrm>
                <a:off x="4382"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1" name="Oval 394"/>
              <p:cNvSpPr>
                <a:spLocks noChangeAspect="1" noChangeArrowheads="1"/>
              </p:cNvSpPr>
              <p:nvPr/>
            </p:nvSpPr>
            <p:spPr bwMode="auto">
              <a:xfrm>
                <a:off x="482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2" name="Oval 395"/>
              <p:cNvSpPr>
                <a:spLocks noChangeAspect="1" noChangeArrowheads="1"/>
              </p:cNvSpPr>
              <p:nvPr/>
            </p:nvSpPr>
            <p:spPr bwMode="auto">
              <a:xfrm>
                <a:off x="438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3" name="Oval 396"/>
              <p:cNvSpPr>
                <a:spLocks noChangeAspect="1" noChangeArrowheads="1"/>
              </p:cNvSpPr>
              <p:nvPr/>
            </p:nvSpPr>
            <p:spPr bwMode="auto">
              <a:xfrm>
                <a:off x="527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4" name="Oval 397"/>
              <p:cNvSpPr>
                <a:spLocks noChangeAspect="1" noChangeArrowheads="1"/>
              </p:cNvSpPr>
              <p:nvPr/>
            </p:nvSpPr>
            <p:spPr bwMode="auto">
              <a:xfrm>
                <a:off x="464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5" name="Oval 398"/>
              <p:cNvSpPr>
                <a:spLocks noChangeAspect="1" noChangeArrowheads="1"/>
              </p:cNvSpPr>
              <p:nvPr/>
            </p:nvSpPr>
            <p:spPr bwMode="auto">
              <a:xfrm>
                <a:off x="500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6" name="Oval 399"/>
              <p:cNvSpPr>
                <a:spLocks noChangeAspect="1" noChangeArrowheads="1"/>
              </p:cNvSpPr>
              <p:nvPr/>
            </p:nvSpPr>
            <p:spPr bwMode="auto">
              <a:xfrm>
                <a:off x="482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7" name="Oval 400"/>
              <p:cNvSpPr>
                <a:spLocks noChangeAspect="1" noChangeArrowheads="1"/>
              </p:cNvSpPr>
              <p:nvPr/>
            </p:nvSpPr>
            <p:spPr bwMode="auto">
              <a:xfrm>
                <a:off x="420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8" name="Oval 401"/>
              <p:cNvSpPr>
                <a:spLocks noChangeAspect="1" noChangeArrowheads="1"/>
              </p:cNvSpPr>
              <p:nvPr/>
            </p:nvSpPr>
            <p:spPr bwMode="auto">
              <a:xfrm>
                <a:off x="482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49" name="Oval 402"/>
              <p:cNvSpPr>
                <a:spLocks noChangeAspect="1" noChangeArrowheads="1"/>
              </p:cNvSpPr>
              <p:nvPr/>
            </p:nvSpPr>
            <p:spPr bwMode="auto">
              <a:xfrm>
                <a:off x="4730"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0" name="Oval 403"/>
              <p:cNvSpPr>
                <a:spLocks noChangeAspect="1" noChangeArrowheads="1"/>
              </p:cNvSpPr>
              <p:nvPr/>
            </p:nvSpPr>
            <p:spPr bwMode="auto">
              <a:xfrm>
                <a:off x="4730"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1" name="Oval 404"/>
              <p:cNvSpPr>
                <a:spLocks noChangeAspect="1" noChangeArrowheads="1"/>
              </p:cNvSpPr>
              <p:nvPr/>
            </p:nvSpPr>
            <p:spPr bwMode="auto">
              <a:xfrm>
                <a:off x="446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2" name="Oval 405"/>
              <p:cNvSpPr>
                <a:spLocks noChangeAspect="1" noChangeArrowheads="1"/>
              </p:cNvSpPr>
              <p:nvPr/>
            </p:nvSpPr>
            <p:spPr bwMode="auto">
              <a:xfrm>
                <a:off x="536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3" name="Oval 406"/>
              <p:cNvSpPr>
                <a:spLocks noChangeAspect="1" noChangeArrowheads="1"/>
              </p:cNvSpPr>
              <p:nvPr/>
            </p:nvSpPr>
            <p:spPr bwMode="auto">
              <a:xfrm>
                <a:off x="5090"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4" name="Oval 407"/>
              <p:cNvSpPr>
                <a:spLocks noChangeAspect="1" noChangeArrowheads="1"/>
              </p:cNvSpPr>
              <p:nvPr/>
            </p:nvSpPr>
            <p:spPr bwMode="auto">
              <a:xfrm>
                <a:off x="545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5" name="Oval 408"/>
              <p:cNvSpPr>
                <a:spLocks noChangeAspect="1" noChangeArrowheads="1"/>
              </p:cNvSpPr>
              <p:nvPr/>
            </p:nvSpPr>
            <p:spPr bwMode="auto">
              <a:xfrm>
                <a:off x="5090"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6" name="Oval 409"/>
              <p:cNvSpPr>
                <a:spLocks noChangeAspect="1" noChangeArrowheads="1"/>
              </p:cNvSpPr>
              <p:nvPr/>
            </p:nvSpPr>
            <p:spPr bwMode="auto">
              <a:xfrm>
                <a:off x="4910"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7" name="Oval 410"/>
              <p:cNvSpPr>
                <a:spLocks noChangeAspect="1" noChangeArrowheads="1"/>
              </p:cNvSpPr>
              <p:nvPr/>
            </p:nvSpPr>
            <p:spPr bwMode="auto">
              <a:xfrm>
                <a:off x="464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8" name="Oval 411"/>
              <p:cNvSpPr>
                <a:spLocks noChangeAspect="1" noChangeArrowheads="1"/>
              </p:cNvSpPr>
              <p:nvPr/>
            </p:nvSpPr>
            <p:spPr bwMode="auto">
              <a:xfrm>
                <a:off x="5630"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59" name="Oval 412"/>
              <p:cNvSpPr>
                <a:spLocks noChangeAspect="1" noChangeArrowheads="1"/>
              </p:cNvSpPr>
              <p:nvPr/>
            </p:nvSpPr>
            <p:spPr bwMode="auto">
              <a:xfrm>
                <a:off x="500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0" name="Oval 413"/>
              <p:cNvSpPr>
                <a:spLocks noChangeAspect="1" noChangeArrowheads="1"/>
              </p:cNvSpPr>
              <p:nvPr/>
            </p:nvSpPr>
            <p:spPr bwMode="auto">
              <a:xfrm>
                <a:off x="4382"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1" name="Oval 414"/>
              <p:cNvSpPr>
                <a:spLocks noChangeAspect="1" noChangeArrowheads="1"/>
              </p:cNvSpPr>
              <p:nvPr/>
            </p:nvSpPr>
            <p:spPr bwMode="auto">
              <a:xfrm>
                <a:off x="5090"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2" name="Oval 415"/>
              <p:cNvSpPr>
                <a:spLocks noChangeAspect="1" noChangeArrowheads="1"/>
              </p:cNvSpPr>
              <p:nvPr/>
            </p:nvSpPr>
            <p:spPr bwMode="auto">
              <a:xfrm>
                <a:off x="402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3" name="Oval 416"/>
              <p:cNvSpPr>
                <a:spLocks noChangeAspect="1" noChangeArrowheads="1"/>
              </p:cNvSpPr>
              <p:nvPr/>
            </p:nvSpPr>
            <p:spPr bwMode="auto">
              <a:xfrm>
                <a:off x="4562" y="22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4" name="Oval 417"/>
              <p:cNvSpPr>
                <a:spLocks noChangeAspect="1" noChangeArrowheads="1"/>
              </p:cNvSpPr>
              <p:nvPr/>
            </p:nvSpPr>
            <p:spPr bwMode="auto">
              <a:xfrm>
                <a:off x="4466"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5" name="Oval 418"/>
              <p:cNvSpPr>
                <a:spLocks noChangeAspect="1" noChangeArrowheads="1"/>
              </p:cNvSpPr>
              <p:nvPr/>
            </p:nvSpPr>
            <p:spPr bwMode="auto">
              <a:xfrm>
                <a:off x="4022"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6" name="Oval 419"/>
              <p:cNvSpPr>
                <a:spLocks noChangeAspect="1" noChangeArrowheads="1"/>
              </p:cNvSpPr>
              <p:nvPr/>
            </p:nvSpPr>
            <p:spPr bwMode="auto">
              <a:xfrm>
                <a:off x="536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7" name="Oval 420"/>
              <p:cNvSpPr>
                <a:spLocks noChangeAspect="1" noChangeArrowheads="1"/>
              </p:cNvSpPr>
              <p:nvPr/>
            </p:nvSpPr>
            <p:spPr bwMode="auto">
              <a:xfrm>
                <a:off x="446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8" name="Oval 421"/>
              <p:cNvSpPr>
                <a:spLocks noChangeAspect="1" noChangeArrowheads="1"/>
              </p:cNvSpPr>
              <p:nvPr/>
            </p:nvSpPr>
            <p:spPr bwMode="auto">
              <a:xfrm>
                <a:off x="491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69" name="Oval 422"/>
              <p:cNvSpPr>
                <a:spLocks noChangeAspect="1" noChangeArrowheads="1"/>
              </p:cNvSpPr>
              <p:nvPr/>
            </p:nvSpPr>
            <p:spPr bwMode="auto">
              <a:xfrm>
                <a:off x="4910"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0" name="Oval 423"/>
              <p:cNvSpPr>
                <a:spLocks noChangeAspect="1" noChangeArrowheads="1"/>
              </p:cNvSpPr>
              <p:nvPr/>
            </p:nvSpPr>
            <p:spPr bwMode="auto">
              <a:xfrm>
                <a:off x="4910"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1" name="Oval 424"/>
              <p:cNvSpPr>
                <a:spLocks noChangeAspect="1" noChangeArrowheads="1"/>
              </p:cNvSpPr>
              <p:nvPr/>
            </p:nvSpPr>
            <p:spPr bwMode="auto">
              <a:xfrm>
                <a:off x="4382"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2" name="Oval 425"/>
              <p:cNvSpPr>
                <a:spLocks noChangeAspect="1" noChangeArrowheads="1"/>
              </p:cNvSpPr>
              <p:nvPr/>
            </p:nvSpPr>
            <p:spPr bwMode="auto">
              <a:xfrm>
                <a:off x="4382"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3" name="Oval 426"/>
              <p:cNvSpPr>
                <a:spLocks noChangeAspect="1" noChangeArrowheads="1"/>
              </p:cNvSpPr>
              <p:nvPr/>
            </p:nvSpPr>
            <p:spPr bwMode="auto">
              <a:xfrm>
                <a:off x="482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4" name="Oval 427"/>
              <p:cNvSpPr>
                <a:spLocks noChangeAspect="1" noChangeArrowheads="1"/>
              </p:cNvSpPr>
              <p:nvPr/>
            </p:nvSpPr>
            <p:spPr bwMode="auto">
              <a:xfrm>
                <a:off x="473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5" name="Oval 428"/>
              <p:cNvSpPr>
                <a:spLocks noChangeAspect="1" noChangeArrowheads="1"/>
              </p:cNvSpPr>
              <p:nvPr/>
            </p:nvSpPr>
            <p:spPr bwMode="auto">
              <a:xfrm>
                <a:off x="464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6" name="Oval 429"/>
              <p:cNvSpPr>
                <a:spLocks noChangeAspect="1" noChangeArrowheads="1"/>
              </p:cNvSpPr>
              <p:nvPr/>
            </p:nvSpPr>
            <p:spPr bwMode="auto">
              <a:xfrm>
                <a:off x="428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7" name="Oval 430"/>
              <p:cNvSpPr>
                <a:spLocks noChangeAspect="1" noChangeArrowheads="1"/>
              </p:cNvSpPr>
              <p:nvPr/>
            </p:nvSpPr>
            <p:spPr bwMode="auto">
              <a:xfrm>
                <a:off x="5270" y="22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8" name="Oval 431"/>
              <p:cNvSpPr>
                <a:spLocks noChangeAspect="1" noChangeArrowheads="1"/>
              </p:cNvSpPr>
              <p:nvPr/>
            </p:nvSpPr>
            <p:spPr bwMode="auto">
              <a:xfrm>
                <a:off x="500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79" name="Oval 432"/>
              <p:cNvSpPr>
                <a:spLocks noChangeAspect="1" noChangeArrowheads="1"/>
              </p:cNvSpPr>
              <p:nvPr/>
            </p:nvSpPr>
            <p:spPr bwMode="auto">
              <a:xfrm>
                <a:off x="500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0" name="Oval 433"/>
              <p:cNvSpPr>
                <a:spLocks noChangeAspect="1" noChangeArrowheads="1"/>
              </p:cNvSpPr>
              <p:nvPr/>
            </p:nvSpPr>
            <p:spPr bwMode="auto">
              <a:xfrm>
                <a:off x="428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1" name="Oval 434"/>
              <p:cNvSpPr>
                <a:spLocks noChangeAspect="1" noChangeArrowheads="1"/>
              </p:cNvSpPr>
              <p:nvPr/>
            </p:nvSpPr>
            <p:spPr bwMode="auto">
              <a:xfrm>
                <a:off x="4562"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2" name="Oval 435"/>
              <p:cNvSpPr>
                <a:spLocks noChangeAspect="1" noChangeArrowheads="1"/>
              </p:cNvSpPr>
              <p:nvPr/>
            </p:nvSpPr>
            <p:spPr bwMode="auto">
              <a:xfrm>
                <a:off x="4910"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3" name="Oval 436"/>
              <p:cNvSpPr>
                <a:spLocks noChangeAspect="1" noChangeArrowheads="1"/>
              </p:cNvSpPr>
              <p:nvPr/>
            </p:nvSpPr>
            <p:spPr bwMode="auto">
              <a:xfrm>
                <a:off x="5186" y="258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4" name="Oval 437"/>
              <p:cNvSpPr>
                <a:spLocks noChangeAspect="1" noChangeArrowheads="1"/>
              </p:cNvSpPr>
              <p:nvPr/>
            </p:nvSpPr>
            <p:spPr bwMode="auto">
              <a:xfrm>
                <a:off x="446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5" name="Oval 438"/>
              <p:cNvSpPr>
                <a:spLocks noChangeAspect="1" noChangeArrowheads="1"/>
              </p:cNvSpPr>
              <p:nvPr/>
            </p:nvSpPr>
            <p:spPr bwMode="auto">
              <a:xfrm>
                <a:off x="5006" y="258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6" name="Oval 439"/>
              <p:cNvSpPr>
                <a:spLocks noChangeAspect="1" noChangeArrowheads="1"/>
              </p:cNvSpPr>
              <p:nvPr/>
            </p:nvSpPr>
            <p:spPr bwMode="auto">
              <a:xfrm>
                <a:off x="5186"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7" name="Oval 440"/>
              <p:cNvSpPr>
                <a:spLocks noChangeAspect="1" noChangeArrowheads="1"/>
              </p:cNvSpPr>
              <p:nvPr/>
            </p:nvSpPr>
            <p:spPr bwMode="auto">
              <a:xfrm>
                <a:off x="464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8" name="Oval 441"/>
              <p:cNvSpPr>
                <a:spLocks noChangeAspect="1" noChangeArrowheads="1"/>
              </p:cNvSpPr>
              <p:nvPr/>
            </p:nvSpPr>
            <p:spPr bwMode="auto">
              <a:xfrm>
                <a:off x="482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89" name="Oval 442"/>
              <p:cNvSpPr>
                <a:spLocks noChangeAspect="1" noChangeArrowheads="1"/>
              </p:cNvSpPr>
              <p:nvPr/>
            </p:nvSpPr>
            <p:spPr bwMode="auto">
              <a:xfrm>
                <a:off x="428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0" name="Oval 443"/>
              <p:cNvSpPr>
                <a:spLocks noChangeAspect="1" noChangeArrowheads="1"/>
              </p:cNvSpPr>
              <p:nvPr/>
            </p:nvSpPr>
            <p:spPr bwMode="auto">
              <a:xfrm>
                <a:off x="482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1" name="Oval 444"/>
              <p:cNvSpPr>
                <a:spLocks noChangeAspect="1" noChangeArrowheads="1"/>
              </p:cNvSpPr>
              <p:nvPr/>
            </p:nvSpPr>
            <p:spPr bwMode="auto">
              <a:xfrm>
                <a:off x="5090"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2" name="Oval 445"/>
              <p:cNvSpPr>
                <a:spLocks noChangeAspect="1" noChangeArrowheads="1"/>
              </p:cNvSpPr>
              <p:nvPr/>
            </p:nvSpPr>
            <p:spPr bwMode="auto">
              <a:xfrm>
                <a:off x="5546" y="15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3" name="Oval 446"/>
              <p:cNvSpPr>
                <a:spLocks noChangeAspect="1" noChangeArrowheads="1"/>
              </p:cNvSpPr>
              <p:nvPr/>
            </p:nvSpPr>
            <p:spPr bwMode="auto">
              <a:xfrm>
                <a:off x="4106"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4" name="Oval 447"/>
              <p:cNvSpPr>
                <a:spLocks noChangeAspect="1" noChangeArrowheads="1"/>
              </p:cNvSpPr>
              <p:nvPr/>
            </p:nvSpPr>
            <p:spPr bwMode="auto">
              <a:xfrm>
                <a:off x="428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5" name="Oval 448"/>
              <p:cNvSpPr>
                <a:spLocks noChangeAspect="1" noChangeArrowheads="1"/>
              </p:cNvSpPr>
              <p:nvPr/>
            </p:nvSpPr>
            <p:spPr bwMode="auto">
              <a:xfrm>
                <a:off x="4286" y="788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6" name="Oval 449"/>
              <p:cNvSpPr>
                <a:spLocks noChangeAspect="1" noChangeArrowheads="1"/>
              </p:cNvSpPr>
              <p:nvPr/>
            </p:nvSpPr>
            <p:spPr bwMode="auto">
              <a:xfrm>
                <a:off x="428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7" name="Oval 450"/>
              <p:cNvSpPr>
                <a:spLocks noChangeAspect="1" noChangeArrowheads="1"/>
              </p:cNvSpPr>
              <p:nvPr/>
            </p:nvSpPr>
            <p:spPr bwMode="auto">
              <a:xfrm>
                <a:off x="438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8" name="Oval 451"/>
              <p:cNvSpPr>
                <a:spLocks noChangeAspect="1" noChangeArrowheads="1"/>
              </p:cNvSpPr>
              <p:nvPr/>
            </p:nvSpPr>
            <p:spPr bwMode="auto">
              <a:xfrm>
                <a:off x="4466" y="788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299" name="Oval 452"/>
              <p:cNvSpPr>
                <a:spLocks noChangeAspect="1" noChangeArrowheads="1"/>
              </p:cNvSpPr>
              <p:nvPr/>
            </p:nvSpPr>
            <p:spPr bwMode="auto">
              <a:xfrm>
                <a:off x="5186"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0" name="Oval 453"/>
              <p:cNvSpPr>
                <a:spLocks noChangeAspect="1" noChangeArrowheads="1"/>
              </p:cNvSpPr>
              <p:nvPr/>
            </p:nvSpPr>
            <p:spPr bwMode="auto">
              <a:xfrm>
                <a:off x="4202"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1" name="Oval 454"/>
              <p:cNvSpPr>
                <a:spLocks noChangeAspect="1" noChangeArrowheads="1"/>
              </p:cNvSpPr>
              <p:nvPr/>
            </p:nvSpPr>
            <p:spPr bwMode="auto">
              <a:xfrm>
                <a:off x="4382"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2" name="Oval 455"/>
              <p:cNvSpPr>
                <a:spLocks noChangeAspect="1" noChangeArrowheads="1"/>
              </p:cNvSpPr>
              <p:nvPr/>
            </p:nvSpPr>
            <p:spPr bwMode="auto">
              <a:xfrm>
                <a:off x="5450" y="15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3" name="Oval 456"/>
              <p:cNvSpPr>
                <a:spLocks noChangeAspect="1" noChangeArrowheads="1"/>
              </p:cNvSpPr>
              <p:nvPr/>
            </p:nvSpPr>
            <p:spPr bwMode="auto">
              <a:xfrm>
                <a:off x="3842"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4" name="Oval 457"/>
              <p:cNvSpPr>
                <a:spLocks noChangeAspect="1" noChangeArrowheads="1"/>
              </p:cNvSpPr>
              <p:nvPr/>
            </p:nvSpPr>
            <p:spPr bwMode="auto">
              <a:xfrm>
                <a:off x="500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5" name="Oval 458"/>
              <p:cNvSpPr>
                <a:spLocks noChangeAspect="1" noChangeArrowheads="1"/>
              </p:cNvSpPr>
              <p:nvPr/>
            </p:nvSpPr>
            <p:spPr bwMode="auto">
              <a:xfrm>
                <a:off x="4730"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6" name="Oval 459"/>
              <p:cNvSpPr>
                <a:spLocks noChangeAspect="1" noChangeArrowheads="1"/>
              </p:cNvSpPr>
              <p:nvPr/>
            </p:nvSpPr>
            <p:spPr bwMode="auto">
              <a:xfrm>
                <a:off x="473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7" name="Oval 460"/>
              <p:cNvSpPr>
                <a:spLocks noChangeAspect="1" noChangeArrowheads="1"/>
              </p:cNvSpPr>
              <p:nvPr/>
            </p:nvSpPr>
            <p:spPr bwMode="auto">
              <a:xfrm>
                <a:off x="5270"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8" name="Oval 461"/>
              <p:cNvSpPr>
                <a:spLocks noChangeAspect="1" noChangeArrowheads="1"/>
              </p:cNvSpPr>
              <p:nvPr/>
            </p:nvSpPr>
            <p:spPr bwMode="auto">
              <a:xfrm>
                <a:off x="464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09" name="Oval 462"/>
              <p:cNvSpPr>
                <a:spLocks noChangeAspect="1" noChangeArrowheads="1"/>
              </p:cNvSpPr>
              <p:nvPr/>
            </p:nvSpPr>
            <p:spPr bwMode="auto">
              <a:xfrm>
                <a:off x="4910"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0" name="Oval 463"/>
              <p:cNvSpPr>
                <a:spLocks noChangeAspect="1" noChangeArrowheads="1"/>
              </p:cNvSpPr>
              <p:nvPr/>
            </p:nvSpPr>
            <p:spPr bwMode="auto">
              <a:xfrm>
                <a:off x="536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1" name="Oval 464"/>
              <p:cNvSpPr>
                <a:spLocks noChangeAspect="1" noChangeArrowheads="1"/>
              </p:cNvSpPr>
              <p:nvPr/>
            </p:nvSpPr>
            <p:spPr bwMode="auto">
              <a:xfrm>
                <a:off x="4202"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2" name="Oval 465"/>
              <p:cNvSpPr>
                <a:spLocks noChangeAspect="1" noChangeArrowheads="1"/>
              </p:cNvSpPr>
              <p:nvPr/>
            </p:nvSpPr>
            <p:spPr bwMode="auto">
              <a:xfrm>
                <a:off x="420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3" name="Oval 466"/>
              <p:cNvSpPr>
                <a:spLocks noChangeAspect="1" noChangeArrowheads="1"/>
              </p:cNvSpPr>
              <p:nvPr/>
            </p:nvSpPr>
            <p:spPr bwMode="auto">
              <a:xfrm>
                <a:off x="464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4" name="Oval 467"/>
              <p:cNvSpPr>
                <a:spLocks noChangeAspect="1" noChangeArrowheads="1"/>
              </p:cNvSpPr>
              <p:nvPr/>
            </p:nvSpPr>
            <p:spPr bwMode="auto">
              <a:xfrm>
                <a:off x="491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5" name="Oval 468"/>
              <p:cNvSpPr>
                <a:spLocks noChangeAspect="1" noChangeArrowheads="1"/>
              </p:cNvSpPr>
              <p:nvPr/>
            </p:nvSpPr>
            <p:spPr bwMode="auto">
              <a:xfrm>
                <a:off x="482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6" name="Oval 469"/>
              <p:cNvSpPr>
                <a:spLocks noChangeAspect="1" noChangeArrowheads="1"/>
              </p:cNvSpPr>
              <p:nvPr/>
            </p:nvSpPr>
            <p:spPr bwMode="auto">
              <a:xfrm>
                <a:off x="518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7" name="Oval 470"/>
              <p:cNvSpPr>
                <a:spLocks noChangeAspect="1" noChangeArrowheads="1"/>
              </p:cNvSpPr>
              <p:nvPr/>
            </p:nvSpPr>
            <p:spPr bwMode="auto">
              <a:xfrm>
                <a:off x="464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8" name="Oval 471"/>
              <p:cNvSpPr>
                <a:spLocks noChangeAspect="1" noChangeArrowheads="1"/>
              </p:cNvSpPr>
              <p:nvPr/>
            </p:nvSpPr>
            <p:spPr bwMode="auto">
              <a:xfrm>
                <a:off x="446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19" name="Oval 472"/>
              <p:cNvSpPr>
                <a:spLocks noChangeAspect="1" noChangeArrowheads="1"/>
              </p:cNvSpPr>
              <p:nvPr/>
            </p:nvSpPr>
            <p:spPr bwMode="auto">
              <a:xfrm>
                <a:off x="473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0" name="Oval 473"/>
              <p:cNvSpPr>
                <a:spLocks noChangeAspect="1" noChangeArrowheads="1"/>
              </p:cNvSpPr>
              <p:nvPr/>
            </p:nvSpPr>
            <p:spPr bwMode="auto">
              <a:xfrm>
                <a:off x="518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1" name="Oval 474"/>
              <p:cNvSpPr>
                <a:spLocks noChangeAspect="1" noChangeArrowheads="1"/>
              </p:cNvSpPr>
              <p:nvPr/>
            </p:nvSpPr>
            <p:spPr bwMode="auto">
              <a:xfrm>
                <a:off x="482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2" name="Oval 475"/>
              <p:cNvSpPr>
                <a:spLocks noChangeAspect="1" noChangeArrowheads="1"/>
              </p:cNvSpPr>
              <p:nvPr/>
            </p:nvSpPr>
            <p:spPr bwMode="auto">
              <a:xfrm>
                <a:off x="4202" y="788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3" name="Oval 476"/>
              <p:cNvSpPr>
                <a:spLocks noChangeAspect="1" noChangeArrowheads="1"/>
              </p:cNvSpPr>
              <p:nvPr/>
            </p:nvSpPr>
            <p:spPr bwMode="auto">
              <a:xfrm>
                <a:off x="446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4" name="Oval 477"/>
              <p:cNvSpPr>
                <a:spLocks noChangeAspect="1" noChangeArrowheads="1"/>
              </p:cNvSpPr>
              <p:nvPr/>
            </p:nvSpPr>
            <p:spPr bwMode="auto">
              <a:xfrm>
                <a:off x="446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5" name="Oval 478"/>
              <p:cNvSpPr>
                <a:spLocks noChangeAspect="1" noChangeArrowheads="1"/>
              </p:cNvSpPr>
              <p:nvPr/>
            </p:nvSpPr>
            <p:spPr bwMode="auto">
              <a:xfrm>
                <a:off x="4730"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6" name="Oval 479"/>
              <p:cNvSpPr>
                <a:spLocks noChangeAspect="1" noChangeArrowheads="1"/>
              </p:cNvSpPr>
              <p:nvPr/>
            </p:nvSpPr>
            <p:spPr bwMode="auto">
              <a:xfrm>
                <a:off x="4826"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7" name="Oval 480"/>
              <p:cNvSpPr>
                <a:spLocks noChangeAspect="1" noChangeArrowheads="1"/>
              </p:cNvSpPr>
              <p:nvPr/>
            </p:nvSpPr>
            <p:spPr bwMode="auto">
              <a:xfrm>
                <a:off x="4022" y="68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8" name="Oval 481"/>
              <p:cNvSpPr>
                <a:spLocks noChangeAspect="1" noChangeArrowheads="1"/>
              </p:cNvSpPr>
              <p:nvPr/>
            </p:nvSpPr>
            <p:spPr bwMode="auto">
              <a:xfrm>
                <a:off x="4466"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29" name="Oval 482"/>
              <p:cNvSpPr>
                <a:spLocks noChangeAspect="1" noChangeArrowheads="1"/>
              </p:cNvSpPr>
              <p:nvPr/>
            </p:nvSpPr>
            <p:spPr bwMode="auto">
              <a:xfrm>
                <a:off x="446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0" name="Oval 483"/>
              <p:cNvSpPr>
                <a:spLocks noChangeAspect="1" noChangeArrowheads="1"/>
              </p:cNvSpPr>
              <p:nvPr/>
            </p:nvSpPr>
            <p:spPr bwMode="auto">
              <a:xfrm>
                <a:off x="3842"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1" name="Oval 484"/>
              <p:cNvSpPr>
                <a:spLocks noChangeAspect="1" noChangeArrowheads="1"/>
              </p:cNvSpPr>
              <p:nvPr/>
            </p:nvSpPr>
            <p:spPr bwMode="auto">
              <a:xfrm>
                <a:off x="4022"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2" name="Oval 485"/>
              <p:cNvSpPr>
                <a:spLocks noChangeAspect="1" noChangeArrowheads="1"/>
              </p:cNvSpPr>
              <p:nvPr/>
            </p:nvSpPr>
            <p:spPr bwMode="auto">
              <a:xfrm>
                <a:off x="482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3" name="Oval 486"/>
              <p:cNvSpPr>
                <a:spLocks noChangeAspect="1" noChangeArrowheads="1"/>
              </p:cNvSpPr>
              <p:nvPr/>
            </p:nvSpPr>
            <p:spPr bwMode="auto">
              <a:xfrm>
                <a:off x="4910"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4" name="Oval 487"/>
              <p:cNvSpPr>
                <a:spLocks noChangeAspect="1" noChangeArrowheads="1"/>
              </p:cNvSpPr>
              <p:nvPr/>
            </p:nvSpPr>
            <p:spPr bwMode="auto">
              <a:xfrm>
                <a:off x="4910"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5" name="Oval 488"/>
              <p:cNvSpPr>
                <a:spLocks noChangeAspect="1" noChangeArrowheads="1"/>
              </p:cNvSpPr>
              <p:nvPr/>
            </p:nvSpPr>
            <p:spPr bwMode="auto">
              <a:xfrm>
                <a:off x="410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6" name="Oval 489"/>
              <p:cNvSpPr>
                <a:spLocks noChangeAspect="1" noChangeArrowheads="1"/>
              </p:cNvSpPr>
              <p:nvPr/>
            </p:nvSpPr>
            <p:spPr bwMode="auto">
              <a:xfrm>
                <a:off x="4286"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7" name="Oval 490"/>
              <p:cNvSpPr>
                <a:spLocks noChangeAspect="1" noChangeArrowheads="1"/>
              </p:cNvSpPr>
              <p:nvPr/>
            </p:nvSpPr>
            <p:spPr bwMode="auto">
              <a:xfrm>
                <a:off x="464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8" name="Oval 491"/>
              <p:cNvSpPr>
                <a:spLocks noChangeAspect="1" noChangeArrowheads="1"/>
              </p:cNvSpPr>
              <p:nvPr/>
            </p:nvSpPr>
            <p:spPr bwMode="auto">
              <a:xfrm>
                <a:off x="4730"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39" name="Oval 492"/>
              <p:cNvSpPr>
                <a:spLocks noChangeAspect="1" noChangeArrowheads="1"/>
              </p:cNvSpPr>
              <p:nvPr/>
            </p:nvSpPr>
            <p:spPr bwMode="auto">
              <a:xfrm>
                <a:off x="4562"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0" name="Oval 493"/>
              <p:cNvSpPr>
                <a:spLocks noChangeAspect="1" noChangeArrowheads="1"/>
              </p:cNvSpPr>
              <p:nvPr/>
            </p:nvSpPr>
            <p:spPr bwMode="auto">
              <a:xfrm>
                <a:off x="4562"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1" name="Oval 494"/>
              <p:cNvSpPr>
                <a:spLocks noChangeAspect="1" noChangeArrowheads="1"/>
              </p:cNvSpPr>
              <p:nvPr/>
            </p:nvSpPr>
            <p:spPr bwMode="auto">
              <a:xfrm>
                <a:off x="464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2" name="Oval 495"/>
              <p:cNvSpPr>
                <a:spLocks noChangeAspect="1" noChangeArrowheads="1"/>
              </p:cNvSpPr>
              <p:nvPr/>
            </p:nvSpPr>
            <p:spPr bwMode="auto">
              <a:xfrm>
                <a:off x="4826"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3" name="Oval 496"/>
              <p:cNvSpPr>
                <a:spLocks noChangeAspect="1" noChangeArrowheads="1"/>
              </p:cNvSpPr>
              <p:nvPr/>
            </p:nvSpPr>
            <p:spPr bwMode="auto">
              <a:xfrm>
                <a:off x="464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4" name="Oval 497"/>
              <p:cNvSpPr>
                <a:spLocks noChangeAspect="1" noChangeArrowheads="1"/>
              </p:cNvSpPr>
              <p:nvPr/>
            </p:nvSpPr>
            <p:spPr bwMode="auto">
              <a:xfrm>
                <a:off x="446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5" name="Oval 498"/>
              <p:cNvSpPr>
                <a:spLocks noChangeAspect="1" noChangeArrowheads="1"/>
              </p:cNvSpPr>
              <p:nvPr/>
            </p:nvSpPr>
            <p:spPr bwMode="auto">
              <a:xfrm>
                <a:off x="4202"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6" name="Oval 499"/>
              <p:cNvSpPr>
                <a:spLocks noChangeAspect="1" noChangeArrowheads="1"/>
              </p:cNvSpPr>
              <p:nvPr/>
            </p:nvSpPr>
            <p:spPr bwMode="auto">
              <a:xfrm>
                <a:off x="5270"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7" name="Oval 500"/>
              <p:cNvSpPr>
                <a:spLocks noChangeAspect="1" noChangeArrowheads="1"/>
              </p:cNvSpPr>
              <p:nvPr/>
            </p:nvSpPr>
            <p:spPr bwMode="auto">
              <a:xfrm>
                <a:off x="4730" y="43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8" name="Oval 501"/>
              <p:cNvSpPr>
                <a:spLocks noChangeAspect="1" noChangeArrowheads="1"/>
              </p:cNvSpPr>
              <p:nvPr/>
            </p:nvSpPr>
            <p:spPr bwMode="auto">
              <a:xfrm>
                <a:off x="374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49" name="Oval 502"/>
              <p:cNvSpPr>
                <a:spLocks noChangeAspect="1" noChangeArrowheads="1"/>
              </p:cNvSpPr>
              <p:nvPr/>
            </p:nvSpPr>
            <p:spPr bwMode="auto">
              <a:xfrm>
                <a:off x="536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0" name="Oval 503"/>
              <p:cNvSpPr>
                <a:spLocks noChangeAspect="1" noChangeArrowheads="1"/>
              </p:cNvSpPr>
              <p:nvPr/>
            </p:nvSpPr>
            <p:spPr bwMode="auto">
              <a:xfrm>
                <a:off x="500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1" name="Oval 504"/>
              <p:cNvSpPr>
                <a:spLocks noChangeAspect="1" noChangeArrowheads="1"/>
              </p:cNvSpPr>
              <p:nvPr/>
            </p:nvSpPr>
            <p:spPr bwMode="auto">
              <a:xfrm>
                <a:off x="4730"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2" name="Oval 505"/>
              <p:cNvSpPr>
                <a:spLocks noChangeAspect="1" noChangeArrowheads="1"/>
              </p:cNvSpPr>
              <p:nvPr/>
            </p:nvSpPr>
            <p:spPr bwMode="auto">
              <a:xfrm>
                <a:off x="4382" y="29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3" name="Oval 506"/>
              <p:cNvSpPr>
                <a:spLocks noChangeAspect="1" noChangeArrowheads="1"/>
              </p:cNvSpPr>
              <p:nvPr/>
            </p:nvSpPr>
            <p:spPr bwMode="auto">
              <a:xfrm>
                <a:off x="446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4" name="Oval 507"/>
              <p:cNvSpPr>
                <a:spLocks noChangeAspect="1" noChangeArrowheads="1"/>
              </p:cNvSpPr>
              <p:nvPr/>
            </p:nvSpPr>
            <p:spPr bwMode="auto">
              <a:xfrm>
                <a:off x="5090" y="258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5" name="Oval 508"/>
              <p:cNvSpPr>
                <a:spLocks noChangeAspect="1" noChangeArrowheads="1"/>
              </p:cNvSpPr>
              <p:nvPr/>
            </p:nvSpPr>
            <p:spPr bwMode="auto">
              <a:xfrm>
                <a:off x="284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6" name="Oval 509"/>
              <p:cNvSpPr>
                <a:spLocks noChangeAspect="1" noChangeArrowheads="1"/>
              </p:cNvSpPr>
              <p:nvPr/>
            </p:nvSpPr>
            <p:spPr bwMode="auto">
              <a:xfrm>
                <a:off x="374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7" name="Oval 510"/>
              <p:cNvSpPr>
                <a:spLocks noChangeAspect="1" noChangeArrowheads="1"/>
              </p:cNvSpPr>
              <p:nvPr/>
            </p:nvSpPr>
            <p:spPr bwMode="auto">
              <a:xfrm>
                <a:off x="4646" y="68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8" name="Oval 511"/>
              <p:cNvSpPr>
                <a:spLocks noChangeAspect="1" noChangeArrowheads="1"/>
              </p:cNvSpPr>
              <p:nvPr/>
            </p:nvSpPr>
            <p:spPr bwMode="auto">
              <a:xfrm>
                <a:off x="464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59" name="Oval 512"/>
              <p:cNvSpPr>
                <a:spLocks noChangeAspect="1" noChangeArrowheads="1"/>
              </p:cNvSpPr>
              <p:nvPr/>
            </p:nvSpPr>
            <p:spPr bwMode="auto">
              <a:xfrm>
                <a:off x="438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0" name="Oval 513"/>
              <p:cNvSpPr>
                <a:spLocks noChangeAspect="1" noChangeArrowheads="1"/>
              </p:cNvSpPr>
              <p:nvPr/>
            </p:nvSpPr>
            <p:spPr bwMode="auto">
              <a:xfrm>
                <a:off x="4286"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1" name="Oval 514"/>
              <p:cNvSpPr>
                <a:spLocks noChangeAspect="1" noChangeArrowheads="1"/>
              </p:cNvSpPr>
              <p:nvPr/>
            </p:nvSpPr>
            <p:spPr bwMode="auto">
              <a:xfrm>
                <a:off x="4382" y="68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2" name="Oval 515"/>
              <p:cNvSpPr>
                <a:spLocks noChangeAspect="1" noChangeArrowheads="1"/>
              </p:cNvSpPr>
              <p:nvPr/>
            </p:nvSpPr>
            <p:spPr bwMode="auto">
              <a:xfrm>
                <a:off x="3926" y="68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3" name="Oval 516"/>
              <p:cNvSpPr>
                <a:spLocks noChangeAspect="1" noChangeArrowheads="1"/>
              </p:cNvSpPr>
              <p:nvPr/>
            </p:nvSpPr>
            <p:spPr bwMode="auto">
              <a:xfrm>
                <a:off x="384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4" name="Oval 517"/>
              <p:cNvSpPr>
                <a:spLocks noChangeAspect="1" noChangeArrowheads="1"/>
              </p:cNvSpPr>
              <p:nvPr/>
            </p:nvSpPr>
            <p:spPr bwMode="auto">
              <a:xfrm>
                <a:off x="384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5" name="Oval 518"/>
              <p:cNvSpPr>
                <a:spLocks noChangeAspect="1" noChangeArrowheads="1"/>
              </p:cNvSpPr>
              <p:nvPr/>
            </p:nvSpPr>
            <p:spPr bwMode="auto">
              <a:xfrm>
                <a:off x="428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6" name="Oval 519"/>
              <p:cNvSpPr>
                <a:spLocks noChangeAspect="1" noChangeArrowheads="1"/>
              </p:cNvSpPr>
              <p:nvPr/>
            </p:nvSpPr>
            <p:spPr bwMode="auto">
              <a:xfrm>
                <a:off x="4286"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7" name="Oval 520"/>
              <p:cNvSpPr>
                <a:spLocks noChangeAspect="1" noChangeArrowheads="1"/>
              </p:cNvSpPr>
              <p:nvPr/>
            </p:nvSpPr>
            <p:spPr bwMode="auto">
              <a:xfrm>
                <a:off x="4562"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8" name="Oval 521"/>
              <p:cNvSpPr>
                <a:spLocks noChangeAspect="1" noChangeArrowheads="1"/>
              </p:cNvSpPr>
              <p:nvPr/>
            </p:nvSpPr>
            <p:spPr bwMode="auto">
              <a:xfrm>
                <a:off x="4562"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69" name="Oval 522"/>
              <p:cNvSpPr>
                <a:spLocks noChangeAspect="1" noChangeArrowheads="1"/>
              </p:cNvSpPr>
              <p:nvPr/>
            </p:nvSpPr>
            <p:spPr bwMode="auto">
              <a:xfrm>
                <a:off x="464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0" name="Oval 523"/>
              <p:cNvSpPr>
                <a:spLocks noChangeAspect="1" noChangeArrowheads="1"/>
              </p:cNvSpPr>
              <p:nvPr/>
            </p:nvSpPr>
            <p:spPr bwMode="auto">
              <a:xfrm>
                <a:off x="464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1" name="Oval 524"/>
              <p:cNvSpPr>
                <a:spLocks noChangeAspect="1" noChangeArrowheads="1"/>
              </p:cNvSpPr>
              <p:nvPr/>
            </p:nvSpPr>
            <p:spPr bwMode="auto">
              <a:xfrm>
                <a:off x="482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2" name="Oval 525"/>
              <p:cNvSpPr>
                <a:spLocks noChangeAspect="1" noChangeArrowheads="1"/>
              </p:cNvSpPr>
              <p:nvPr/>
            </p:nvSpPr>
            <p:spPr bwMode="auto">
              <a:xfrm>
                <a:off x="392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3" name="Oval 526"/>
              <p:cNvSpPr>
                <a:spLocks noChangeAspect="1" noChangeArrowheads="1"/>
              </p:cNvSpPr>
              <p:nvPr/>
            </p:nvSpPr>
            <p:spPr bwMode="auto">
              <a:xfrm>
                <a:off x="4826"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4" name="Oval 527"/>
              <p:cNvSpPr>
                <a:spLocks noChangeAspect="1" noChangeArrowheads="1"/>
              </p:cNvSpPr>
              <p:nvPr/>
            </p:nvSpPr>
            <p:spPr bwMode="auto">
              <a:xfrm>
                <a:off x="4730" y="583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5" name="Oval 528"/>
              <p:cNvSpPr>
                <a:spLocks noChangeAspect="1" noChangeArrowheads="1"/>
              </p:cNvSpPr>
              <p:nvPr/>
            </p:nvSpPr>
            <p:spPr bwMode="auto">
              <a:xfrm>
                <a:off x="518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6" name="Oval 529"/>
              <p:cNvSpPr>
                <a:spLocks noChangeAspect="1" noChangeArrowheads="1"/>
              </p:cNvSpPr>
              <p:nvPr/>
            </p:nvSpPr>
            <p:spPr bwMode="auto">
              <a:xfrm>
                <a:off x="3302"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7" name="Oval 530"/>
              <p:cNvSpPr>
                <a:spLocks noChangeAspect="1" noChangeArrowheads="1"/>
              </p:cNvSpPr>
              <p:nvPr/>
            </p:nvSpPr>
            <p:spPr bwMode="auto">
              <a:xfrm>
                <a:off x="4022"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8" name="Oval 531"/>
              <p:cNvSpPr>
                <a:spLocks noChangeAspect="1" noChangeArrowheads="1"/>
              </p:cNvSpPr>
              <p:nvPr/>
            </p:nvSpPr>
            <p:spPr bwMode="auto">
              <a:xfrm>
                <a:off x="5006"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79" name="Oval 532"/>
              <p:cNvSpPr>
                <a:spLocks noChangeAspect="1" noChangeArrowheads="1"/>
              </p:cNvSpPr>
              <p:nvPr/>
            </p:nvSpPr>
            <p:spPr bwMode="auto">
              <a:xfrm>
                <a:off x="410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0" name="Oval 533"/>
              <p:cNvSpPr>
                <a:spLocks noChangeAspect="1" noChangeArrowheads="1"/>
              </p:cNvSpPr>
              <p:nvPr/>
            </p:nvSpPr>
            <p:spPr bwMode="auto">
              <a:xfrm>
                <a:off x="446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1" name="Oval 534"/>
              <p:cNvSpPr>
                <a:spLocks noChangeAspect="1" noChangeArrowheads="1"/>
              </p:cNvSpPr>
              <p:nvPr/>
            </p:nvSpPr>
            <p:spPr bwMode="auto">
              <a:xfrm>
                <a:off x="482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2" name="Oval 535"/>
              <p:cNvSpPr>
                <a:spLocks noChangeAspect="1" noChangeArrowheads="1"/>
              </p:cNvSpPr>
              <p:nvPr/>
            </p:nvSpPr>
            <p:spPr bwMode="auto">
              <a:xfrm>
                <a:off x="402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3" name="Oval 536"/>
              <p:cNvSpPr>
                <a:spLocks noChangeAspect="1" noChangeArrowheads="1"/>
              </p:cNvSpPr>
              <p:nvPr/>
            </p:nvSpPr>
            <p:spPr bwMode="auto">
              <a:xfrm>
                <a:off x="338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4" name="Oval 537"/>
              <p:cNvSpPr>
                <a:spLocks noChangeAspect="1" noChangeArrowheads="1"/>
              </p:cNvSpPr>
              <p:nvPr/>
            </p:nvSpPr>
            <p:spPr bwMode="auto">
              <a:xfrm>
                <a:off x="4022"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5" name="Oval 538"/>
              <p:cNvSpPr>
                <a:spLocks noChangeAspect="1" noChangeArrowheads="1"/>
              </p:cNvSpPr>
              <p:nvPr/>
            </p:nvSpPr>
            <p:spPr bwMode="auto">
              <a:xfrm>
                <a:off x="482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6" name="Oval 539"/>
              <p:cNvSpPr>
                <a:spLocks noChangeAspect="1" noChangeArrowheads="1"/>
              </p:cNvSpPr>
              <p:nvPr/>
            </p:nvSpPr>
            <p:spPr bwMode="auto">
              <a:xfrm>
                <a:off x="402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7" name="Oval 540"/>
              <p:cNvSpPr>
                <a:spLocks noChangeAspect="1" noChangeArrowheads="1"/>
              </p:cNvSpPr>
              <p:nvPr/>
            </p:nvSpPr>
            <p:spPr bwMode="auto">
              <a:xfrm>
                <a:off x="482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8" name="Oval 541"/>
              <p:cNvSpPr>
                <a:spLocks noChangeAspect="1" noChangeArrowheads="1"/>
              </p:cNvSpPr>
              <p:nvPr/>
            </p:nvSpPr>
            <p:spPr bwMode="auto">
              <a:xfrm>
                <a:off x="4466" y="491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89" name="Oval 542"/>
              <p:cNvSpPr>
                <a:spLocks noChangeAspect="1" noChangeArrowheads="1"/>
              </p:cNvSpPr>
              <p:nvPr/>
            </p:nvSpPr>
            <p:spPr bwMode="auto">
              <a:xfrm>
                <a:off x="3926" y="788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0" name="Oval 543"/>
              <p:cNvSpPr>
                <a:spLocks noChangeAspect="1" noChangeArrowheads="1"/>
              </p:cNvSpPr>
              <p:nvPr/>
            </p:nvSpPr>
            <p:spPr bwMode="auto">
              <a:xfrm>
                <a:off x="3302"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1" name="Oval 544"/>
              <p:cNvSpPr>
                <a:spLocks noChangeAspect="1" noChangeArrowheads="1"/>
              </p:cNvSpPr>
              <p:nvPr/>
            </p:nvSpPr>
            <p:spPr bwMode="auto">
              <a:xfrm>
                <a:off x="4022"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2" name="Oval 545"/>
              <p:cNvSpPr>
                <a:spLocks noChangeAspect="1" noChangeArrowheads="1"/>
              </p:cNvSpPr>
              <p:nvPr/>
            </p:nvSpPr>
            <p:spPr bwMode="auto">
              <a:xfrm>
                <a:off x="4910"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3" name="Oval 546"/>
              <p:cNvSpPr>
                <a:spLocks noChangeAspect="1" noChangeArrowheads="1"/>
              </p:cNvSpPr>
              <p:nvPr/>
            </p:nvSpPr>
            <p:spPr bwMode="auto">
              <a:xfrm>
                <a:off x="4202" y="788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4" name="Oval 547"/>
              <p:cNvSpPr>
                <a:spLocks noChangeAspect="1" noChangeArrowheads="1"/>
              </p:cNvSpPr>
              <p:nvPr/>
            </p:nvSpPr>
            <p:spPr bwMode="auto">
              <a:xfrm>
                <a:off x="428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5" name="Oval 548"/>
              <p:cNvSpPr>
                <a:spLocks noChangeAspect="1" noChangeArrowheads="1"/>
              </p:cNvSpPr>
              <p:nvPr/>
            </p:nvSpPr>
            <p:spPr bwMode="auto">
              <a:xfrm>
                <a:off x="410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6" name="Oval 549"/>
              <p:cNvSpPr>
                <a:spLocks noChangeAspect="1" noChangeArrowheads="1"/>
              </p:cNvSpPr>
              <p:nvPr/>
            </p:nvSpPr>
            <p:spPr bwMode="auto">
              <a:xfrm>
                <a:off x="4382"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7" name="Oval 550"/>
              <p:cNvSpPr>
                <a:spLocks noChangeAspect="1" noChangeArrowheads="1"/>
              </p:cNvSpPr>
              <p:nvPr/>
            </p:nvSpPr>
            <p:spPr bwMode="auto">
              <a:xfrm>
                <a:off x="464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8" name="Oval 551"/>
              <p:cNvSpPr>
                <a:spLocks noChangeAspect="1" noChangeArrowheads="1"/>
              </p:cNvSpPr>
              <p:nvPr/>
            </p:nvSpPr>
            <p:spPr bwMode="auto">
              <a:xfrm>
                <a:off x="491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399" name="Oval 552"/>
              <p:cNvSpPr>
                <a:spLocks noChangeAspect="1" noChangeArrowheads="1"/>
              </p:cNvSpPr>
              <p:nvPr/>
            </p:nvSpPr>
            <p:spPr bwMode="auto">
              <a:xfrm>
                <a:off x="518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0" name="Oval 553"/>
              <p:cNvSpPr>
                <a:spLocks noChangeAspect="1" noChangeArrowheads="1"/>
              </p:cNvSpPr>
              <p:nvPr/>
            </p:nvSpPr>
            <p:spPr bwMode="auto">
              <a:xfrm>
                <a:off x="4910"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1" name="Oval 554"/>
              <p:cNvSpPr>
                <a:spLocks noChangeAspect="1" noChangeArrowheads="1"/>
              </p:cNvSpPr>
              <p:nvPr/>
            </p:nvSpPr>
            <p:spPr bwMode="auto">
              <a:xfrm>
                <a:off x="5270"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2" name="Oval 555"/>
              <p:cNvSpPr>
                <a:spLocks noChangeAspect="1" noChangeArrowheads="1"/>
              </p:cNvSpPr>
              <p:nvPr/>
            </p:nvSpPr>
            <p:spPr bwMode="auto">
              <a:xfrm>
                <a:off x="482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3" name="Oval 556"/>
              <p:cNvSpPr>
                <a:spLocks noChangeAspect="1" noChangeArrowheads="1"/>
              </p:cNvSpPr>
              <p:nvPr/>
            </p:nvSpPr>
            <p:spPr bwMode="auto">
              <a:xfrm>
                <a:off x="384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4" name="Oval 557"/>
              <p:cNvSpPr>
                <a:spLocks noChangeAspect="1" noChangeArrowheads="1"/>
              </p:cNvSpPr>
              <p:nvPr/>
            </p:nvSpPr>
            <p:spPr bwMode="auto">
              <a:xfrm>
                <a:off x="348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5" name="Oval 558"/>
              <p:cNvSpPr>
                <a:spLocks noChangeAspect="1" noChangeArrowheads="1"/>
              </p:cNvSpPr>
              <p:nvPr/>
            </p:nvSpPr>
            <p:spPr bwMode="auto">
              <a:xfrm>
                <a:off x="402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6" name="Oval 559"/>
              <p:cNvSpPr>
                <a:spLocks noChangeAspect="1" noChangeArrowheads="1"/>
              </p:cNvSpPr>
              <p:nvPr/>
            </p:nvSpPr>
            <p:spPr bwMode="auto">
              <a:xfrm>
                <a:off x="410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7" name="Oval 560"/>
              <p:cNvSpPr>
                <a:spLocks noChangeAspect="1" noChangeArrowheads="1"/>
              </p:cNvSpPr>
              <p:nvPr/>
            </p:nvSpPr>
            <p:spPr bwMode="auto">
              <a:xfrm>
                <a:off x="482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8" name="Oval 561"/>
              <p:cNvSpPr>
                <a:spLocks noChangeAspect="1" noChangeArrowheads="1"/>
              </p:cNvSpPr>
              <p:nvPr/>
            </p:nvSpPr>
            <p:spPr bwMode="auto">
              <a:xfrm>
                <a:off x="446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09" name="Oval 562"/>
              <p:cNvSpPr>
                <a:spLocks noChangeAspect="1" noChangeArrowheads="1"/>
              </p:cNvSpPr>
              <p:nvPr/>
            </p:nvSpPr>
            <p:spPr bwMode="auto">
              <a:xfrm>
                <a:off x="4730"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0" name="Oval 563"/>
              <p:cNvSpPr>
                <a:spLocks noChangeAspect="1" noChangeArrowheads="1"/>
              </p:cNvSpPr>
              <p:nvPr/>
            </p:nvSpPr>
            <p:spPr bwMode="auto">
              <a:xfrm>
                <a:off x="446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1" name="Oval 564"/>
              <p:cNvSpPr>
                <a:spLocks noChangeAspect="1" noChangeArrowheads="1"/>
              </p:cNvSpPr>
              <p:nvPr/>
            </p:nvSpPr>
            <p:spPr bwMode="auto">
              <a:xfrm>
                <a:off x="3926" y="75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2" name="Oval 565"/>
              <p:cNvSpPr>
                <a:spLocks noChangeAspect="1" noChangeArrowheads="1"/>
              </p:cNvSpPr>
              <p:nvPr/>
            </p:nvSpPr>
            <p:spPr bwMode="auto">
              <a:xfrm>
                <a:off x="456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3" name="Oval 566"/>
              <p:cNvSpPr>
                <a:spLocks noChangeAspect="1" noChangeArrowheads="1"/>
              </p:cNvSpPr>
              <p:nvPr/>
            </p:nvSpPr>
            <p:spPr bwMode="auto">
              <a:xfrm>
                <a:off x="4730"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4" name="Oval 567"/>
              <p:cNvSpPr>
                <a:spLocks noChangeAspect="1" noChangeArrowheads="1"/>
              </p:cNvSpPr>
              <p:nvPr/>
            </p:nvSpPr>
            <p:spPr bwMode="auto">
              <a:xfrm>
                <a:off x="338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5" name="Oval 568"/>
              <p:cNvSpPr>
                <a:spLocks noChangeAspect="1" noChangeArrowheads="1"/>
              </p:cNvSpPr>
              <p:nvPr/>
            </p:nvSpPr>
            <p:spPr bwMode="auto">
              <a:xfrm>
                <a:off x="428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6" name="Oval 569"/>
              <p:cNvSpPr>
                <a:spLocks noChangeAspect="1" noChangeArrowheads="1"/>
              </p:cNvSpPr>
              <p:nvPr/>
            </p:nvSpPr>
            <p:spPr bwMode="auto">
              <a:xfrm>
                <a:off x="410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7" name="Oval 570"/>
              <p:cNvSpPr>
                <a:spLocks noChangeAspect="1" noChangeArrowheads="1"/>
              </p:cNvSpPr>
              <p:nvPr/>
            </p:nvSpPr>
            <p:spPr bwMode="auto">
              <a:xfrm>
                <a:off x="446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8" name="Oval 571"/>
              <p:cNvSpPr>
                <a:spLocks noChangeAspect="1" noChangeArrowheads="1"/>
              </p:cNvSpPr>
              <p:nvPr/>
            </p:nvSpPr>
            <p:spPr bwMode="auto">
              <a:xfrm>
                <a:off x="536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19" name="Oval 572"/>
              <p:cNvSpPr>
                <a:spLocks noChangeAspect="1" noChangeArrowheads="1"/>
              </p:cNvSpPr>
              <p:nvPr/>
            </p:nvSpPr>
            <p:spPr bwMode="auto">
              <a:xfrm>
                <a:off x="464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0" name="Oval 573"/>
              <p:cNvSpPr>
                <a:spLocks noChangeAspect="1" noChangeArrowheads="1"/>
              </p:cNvSpPr>
              <p:nvPr/>
            </p:nvSpPr>
            <p:spPr bwMode="auto">
              <a:xfrm>
                <a:off x="3026"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1" name="Oval 574"/>
              <p:cNvSpPr>
                <a:spLocks noChangeAspect="1" noChangeArrowheads="1"/>
              </p:cNvSpPr>
              <p:nvPr/>
            </p:nvSpPr>
            <p:spPr bwMode="auto">
              <a:xfrm>
                <a:off x="3926" y="62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2" name="Oval 575"/>
              <p:cNvSpPr>
                <a:spLocks noChangeAspect="1" noChangeArrowheads="1"/>
              </p:cNvSpPr>
              <p:nvPr/>
            </p:nvSpPr>
            <p:spPr bwMode="auto">
              <a:xfrm>
                <a:off x="4286" y="68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3" name="Oval 576"/>
              <p:cNvSpPr>
                <a:spLocks noChangeAspect="1" noChangeArrowheads="1"/>
              </p:cNvSpPr>
              <p:nvPr/>
            </p:nvSpPr>
            <p:spPr bwMode="auto">
              <a:xfrm>
                <a:off x="4562"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4" name="Oval 577"/>
              <p:cNvSpPr>
                <a:spLocks noChangeAspect="1" noChangeArrowheads="1"/>
              </p:cNvSpPr>
              <p:nvPr/>
            </p:nvSpPr>
            <p:spPr bwMode="auto">
              <a:xfrm>
                <a:off x="348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5" name="Oval 578"/>
              <p:cNvSpPr>
                <a:spLocks noChangeAspect="1" noChangeArrowheads="1"/>
              </p:cNvSpPr>
              <p:nvPr/>
            </p:nvSpPr>
            <p:spPr bwMode="auto">
              <a:xfrm>
                <a:off x="4202"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6" name="Oval 579"/>
              <p:cNvSpPr>
                <a:spLocks noChangeAspect="1" noChangeArrowheads="1"/>
              </p:cNvSpPr>
              <p:nvPr/>
            </p:nvSpPr>
            <p:spPr bwMode="auto">
              <a:xfrm>
                <a:off x="4286" y="420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7" name="Oval 580"/>
              <p:cNvSpPr>
                <a:spLocks noChangeAspect="1" noChangeArrowheads="1"/>
              </p:cNvSpPr>
              <p:nvPr/>
            </p:nvSpPr>
            <p:spPr bwMode="auto">
              <a:xfrm>
                <a:off x="4646" y="314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8" name="Oval 581"/>
              <p:cNvSpPr>
                <a:spLocks noChangeAspect="1" noChangeArrowheads="1"/>
              </p:cNvSpPr>
              <p:nvPr/>
            </p:nvSpPr>
            <p:spPr bwMode="auto">
              <a:xfrm>
                <a:off x="4562" y="307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29" name="Oval 582"/>
              <p:cNvSpPr>
                <a:spLocks noChangeAspect="1" noChangeArrowheads="1"/>
              </p:cNvSpPr>
              <p:nvPr/>
            </p:nvSpPr>
            <p:spPr bwMode="auto">
              <a:xfrm>
                <a:off x="3566" y="68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0" name="Oval 583"/>
              <p:cNvSpPr>
                <a:spLocks noChangeAspect="1" noChangeArrowheads="1"/>
              </p:cNvSpPr>
              <p:nvPr/>
            </p:nvSpPr>
            <p:spPr bwMode="auto">
              <a:xfrm>
                <a:off x="3386"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1" name="Oval 584"/>
              <p:cNvSpPr>
                <a:spLocks noChangeAspect="1" noChangeArrowheads="1"/>
              </p:cNvSpPr>
              <p:nvPr/>
            </p:nvSpPr>
            <p:spPr bwMode="auto">
              <a:xfrm>
                <a:off x="420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2" name="Oval 585"/>
              <p:cNvSpPr>
                <a:spLocks noChangeAspect="1" noChangeArrowheads="1"/>
              </p:cNvSpPr>
              <p:nvPr/>
            </p:nvSpPr>
            <p:spPr bwMode="auto">
              <a:xfrm>
                <a:off x="4382" y="541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3" name="Oval 586"/>
              <p:cNvSpPr>
                <a:spLocks noChangeAspect="1" noChangeArrowheads="1"/>
              </p:cNvSpPr>
              <p:nvPr/>
            </p:nvSpPr>
            <p:spPr bwMode="auto">
              <a:xfrm>
                <a:off x="4730" y="285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4" name="Oval 587"/>
              <p:cNvSpPr>
                <a:spLocks noChangeAspect="1" noChangeArrowheads="1"/>
              </p:cNvSpPr>
              <p:nvPr/>
            </p:nvSpPr>
            <p:spPr bwMode="auto">
              <a:xfrm>
                <a:off x="5270"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5" name="Oval 588"/>
              <p:cNvSpPr>
                <a:spLocks noChangeAspect="1" noChangeArrowheads="1"/>
              </p:cNvSpPr>
              <p:nvPr/>
            </p:nvSpPr>
            <p:spPr bwMode="auto">
              <a:xfrm>
                <a:off x="4022"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6" name="Oval 589"/>
              <p:cNvSpPr>
                <a:spLocks noChangeAspect="1" noChangeArrowheads="1"/>
              </p:cNvSpPr>
              <p:nvPr/>
            </p:nvSpPr>
            <p:spPr bwMode="auto">
              <a:xfrm>
                <a:off x="446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7" name="Oval 590"/>
              <p:cNvSpPr>
                <a:spLocks noChangeAspect="1" noChangeArrowheads="1"/>
              </p:cNvSpPr>
              <p:nvPr/>
            </p:nvSpPr>
            <p:spPr bwMode="auto">
              <a:xfrm>
                <a:off x="4646" y="5054"/>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8" name="Oval 591"/>
              <p:cNvSpPr>
                <a:spLocks noChangeAspect="1" noChangeArrowheads="1"/>
              </p:cNvSpPr>
              <p:nvPr/>
            </p:nvSpPr>
            <p:spPr bwMode="auto">
              <a:xfrm>
                <a:off x="3482"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39" name="Oval 592"/>
              <p:cNvSpPr>
                <a:spLocks noChangeAspect="1" noChangeArrowheads="1"/>
              </p:cNvSpPr>
              <p:nvPr/>
            </p:nvSpPr>
            <p:spPr bwMode="auto">
              <a:xfrm>
                <a:off x="402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0" name="Oval 593"/>
              <p:cNvSpPr>
                <a:spLocks noChangeAspect="1" noChangeArrowheads="1"/>
              </p:cNvSpPr>
              <p:nvPr/>
            </p:nvSpPr>
            <p:spPr bwMode="auto">
              <a:xfrm>
                <a:off x="420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1" name="Oval 594"/>
              <p:cNvSpPr>
                <a:spLocks noChangeAspect="1" noChangeArrowheads="1"/>
              </p:cNvSpPr>
              <p:nvPr/>
            </p:nvSpPr>
            <p:spPr bwMode="auto">
              <a:xfrm>
                <a:off x="5186" y="321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2" name="Oval 595"/>
              <p:cNvSpPr>
                <a:spLocks noChangeAspect="1" noChangeArrowheads="1"/>
              </p:cNvSpPr>
              <p:nvPr/>
            </p:nvSpPr>
            <p:spPr bwMode="auto">
              <a:xfrm>
                <a:off x="4286" y="356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3" name="Oval 596"/>
              <p:cNvSpPr>
                <a:spLocks noChangeAspect="1" noChangeArrowheads="1"/>
              </p:cNvSpPr>
              <p:nvPr/>
            </p:nvSpPr>
            <p:spPr bwMode="auto">
              <a:xfrm>
                <a:off x="4382" y="329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4" name="Oval 597"/>
              <p:cNvSpPr>
                <a:spLocks noChangeAspect="1" noChangeArrowheads="1"/>
              </p:cNvSpPr>
              <p:nvPr/>
            </p:nvSpPr>
            <p:spPr bwMode="auto">
              <a:xfrm>
                <a:off x="4202" y="68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5" name="Oval 598"/>
              <p:cNvSpPr>
                <a:spLocks noChangeAspect="1" noChangeArrowheads="1"/>
              </p:cNvSpPr>
              <p:nvPr/>
            </p:nvSpPr>
            <p:spPr bwMode="auto">
              <a:xfrm>
                <a:off x="4022"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6" name="Oval 599"/>
              <p:cNvSpPr>
                <a:spLocks noChangeAspect="1" noChangeArrowheads="1"/>
              </p:cNvSpPr>
              <p:nvPr/>
            </p:nvSpPr>
            <p:spPr bwMode="auto">
              <a:xfrm>
                <a:off x="4202"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7" name="Oval 600"/>
              <p:cNvSpPr>
                <a:spLocks noChangeAspect="1" noChangeArrowheads="1"/>
              </p:cNvSpPr>
              <p:nvPr/>
            </p:nvSpPr>
            <p:spPr bwMode="auto">
              <a:xfrm>
                <a:off x="5450"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8" name="Oval 601"/>
              <p:cNvSpPr>
                <a:spLocks noChangeAspect="1" noChangeArrowheads="1"/>
              </p:cNvSpPr>
              <p:nvPr/>
            </p:nvSpPr>
            <p:spPr bwMode="auto">
              <a:xfrm>
                <a:off x="410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49" name="Oval 602"/>
              <p:cNvSpPr>
                <a:spLocks noChangeAspect="1" noChangeArrowheads="1"/>
              </p:cNvSpPr>
              <p:nvPr/>
            </p:nvSpPr>
            <p:spPr bwMode="auto">
              <a:xfrm>
                <a:off x="4466" y="363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0" name="Oval 603"/>
              <p:cNvSpPr>
                <a:spLocks noChangeAspect="1" noChangeArrowheads="1"/>
              </p:cNvSpPr>
              <p:nvPr/>
            </p:nvSpPr>
            <p:spPr bwMode="auto">
              <a:xfrm>
                <a:off x="366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1" name="Oval 604"/>
              <p:cNvSpPr>
                <a:spLocks noChangeAspect="1" noChangeArrowheads="1"/>
              </p:cNvSpPr>
              <p:nvPr/>
            </p:nvSpPr>
            <p:spPr bwMode="auto">
              <a:xfrm>
                <a:off x="464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2" name="Oval 605"/>
              <p:cNvSpPr>
                <a:spLocks noChangeAspect="1" noChangeArrowheads="1"/>
              </p:cNvSpPr>
              <p:nvPr/>
            </p:nvSpPr>
            <p:spPr bwMode="auto">
              <a:xfrm>
                <a:off x="446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3" name="Oval 606"/>
              <p:cNvSpPr>
                <a:spLocks noChangeAspect="1" noChangeArrowheads="1"/>
              </p:cNvSpPr>
              <p:nvPr/>
            </p:nvSpPr>
            <p:spPr bwMode="auto">
              <a:xfrm>
                <a:off x="4022"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4" name="Oval 607"/>
              <p:cNvSpPr>
                <a:spLocks noChangeAspect="1" noChangeArrowheads="1"/>
              </p:cNvSpPr>
              <p:nvPr/>
            </p:nvSpPr>
            <p:spPr bwMode="auto">
              <a:xfrm>
                <a:off x="4382"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5" name="Oval 608"/>
              <p:cNvSpPr>
                <a:spLocks noChangeAspect="1" noChangeArrowheads="1"/>
              </p:cNvSpPr>
              <p:nvPr/>
            </p:nvSpPr>
            <p:spPr bwMode="auto">
              <a:xfrm>
                <a:off x="5186"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6" name="Oval 609"/>
              <p:cNvSpPr>
                <a:spLocks noChangeAspect="1" noChangeArrowheads="1"/>
              </p:cNvSpPr>
              <p:nvPr/>
            </p:nvSpPr>
            <p:spPr bwMode="auto">
              <a:xfrm>
                <a:off x="4910"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7" name="Oval 610"/>
              <p:cNvSpPr>
                <a:spLocks noChangeAspect="1" noChangeArrowheads="1"/>
              </p:cNvSpPr>
              <p:nvPr/>
            </p:nvSpPr>
            <p:spPr bwMode="auto">
              <a:xfrm>
                <a:off x="482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8" name="Oval 611"/>
              <p:cNvSpPr>
                <a:spLocks noChangeAspect="1" noChangeArrowheads="1"/>
              </p:cNvSpPr>
              <p:nvPr/>
            </p:nvSpPr>
            <p:spPr bwMode="auto">
              <a:xfrm>
                <a:off x="500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59" name="Oval 612"/>
              <p:cNvSpPr>
                <a:spLocks noChangeAspect="1" noChangeArrowheads="1"/>
              </p:cNvSpPr>
              <p:nvPr/>
            </p:nvSpPr>
            <p:spPr bwMode="auto">
              <a:xfrm>
                <a:off x="4466"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0" name="Oval 613"/>
              <p:cNvSpPr>
                <a:spLocks noChangeAspect="1" noChangeArrowheads="1"/>
              </p:cNvSpPr>
              <p:nvPr/>
            </p:nvSpPr>
            <p:spPr bwMode="auto">
              <a:xfrm>
                <a:off x="3842"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1" name="Oval 614"/>
              <p:cNvSpPr>
                <a:spLocks noChangeAspect="1" noChangeArrowheads="1"/>
              </p:cNvSpPr>
              <p:nvPr/>
            </p:nvSpPr>
            <p:spPr bwMode="auto">
              <a:xfrm>
                <a:off x="3842" y="68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2" name="Oval 615"/>
              <p:cNvSpPr>
                <a:spLocks noChangeAspect="1" noChangeArrowheads="1"/>
              </p:cNvSpPr>
              <p:nvPr/>
            </p:nvSpPr>
            <p:spPr bwMode="auto">
              <a:xfrm>
                <a:off x="4202" y="683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3" name="Oval 616"/>
              <p:cNvSpPr>
                <a:spLocks noChangeAspect="1" noChangeArrowheads="1"/>
              </p:cNvSpPr>
              <p:nvPr/>
            </p:nvSpPr>
            <p:spPr bwMode="auto">
              <a:xfrm>
                <a:off x="248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4" name="Oval 617"/>
              <p:cNvSpPr>
                <a:spLocks noChangeAspect="1" noChangeArrowheads="1"/>
              </p:cNvSpPr>
              <p:nvPr/>
            </p:nvSpPr>
            <p:spPr bwMode="auto">
              <a:xfrm>
                <a:off x="3842"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5" name="Oval 618"/>
              <p:cNvSpPr>
                <a:spLocks noChangeAspect="1" noChangeArrowheads="1"/>
              </p:cNvSpPr>
              <p:nvPr/>
            </p:nvSpPr>
            <p:spPr bwMode="auto">
              <a:xfrm>
                <a:off x="410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6" name="Oval 619"/>
              <p:cNvSpPr>
                <a:spLocks noChangeAspect="1" noChangeArrowheads="1"/>
              </p:cNvSpPr>
              <p:nvPr/>
            </p:nvSpPr>
            <p:spPr bwMode="auto">
              <a:xfrm>
                <a:off x="4382" y="612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7" name="Oval 620"/>
              <p:cNvSpPr>
                <a:spLocks noChangeAspect="1" noChangeArrowheads="1"/>
              </p:cNvSpPr>
              <p:nvPr/>
            </p:nvSpPr>
            <p:spPr bwMode="auto">
              <a:xfrm>
                <a:off x="5186" y="378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8" name="Oval 621"/>
              <p:cNvSpPr>
                <a:spLocks noChangeAspect="1" noChangeArrowheads="1"/>
              </p:cNvSpPr>
              <p:nvPr/>
            </p:nvSpPr>
            <p:spPr bwMode="auto">
              <a:xfrm>
                <a:off x="4826" y="378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69" name="Oval 622"/>
              <p:cNvSpPr>
                <a:spLocks noChangeAspect="1" noChangeArrowheads="1"/>
              </p:cNvSpPr>
              <p:nvPr/>
            </p:nvSpPr>
            <p:spPr bwMode="auto">
              <a:xfrm>
                <a:off x="4466" y="5762"/>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70" name="Oval 623"/>
              <p:cNvSpPr>
                <a:spLocks noChangeAspect="1" noChangeArrowheads="1"/>
              </p:cNvSpPr>
              <p:nvPr/>
            </p:nvSpPr>
            <p:spPr bwMode="auto">
              <a:xfrm>
                <a:off x="3842" y="371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71" name="Oval 624"/>
              <p:cNvSpPr>
                <a:spLocks noChangeAspect="1" noChangeArrowheads="1"/>
              </p:cNvSpPr>
              <p:nvPr/>
            </p:nvSpPr>
            <p:spPr bwMode="auto">
              <a:xfrm>
                <a:off x="4730"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72" name="Oval 625"/>
              <p:cNvSpPr>
                <a:spLocks noChangeAspect="1" noChangeArrowheads="1"/>
              </p:cNvSpPr>
              <p:nvPr/>
            </p:nvSpPr>
            <p:spPr bwMode="auto">
              <a:xfrm>
                <a:off x="4826" y="4706"/>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73" name="Oval 626"/>
              <p:cNvSpPr>
                <a:spLocks noChangeAspect="1" noChangeArrowheads="1"/>
              </p:cNvSpPr>
              <p:nvPr/>
            </p:nvSpPr>
            <p:spPr bwMode="auto">
              <a:xfrm>
                <a:off x="500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74" name="Oval 627"/>
              <p:cNvSpPr>
                <a:spLocks noChangeAspect="1" noChangeArrowheads="1"/>
              </p:cNvSpPr>
              <p:nvPr/>
            </p:nvSpPr>
            <p:spPr bwMode="auto">
              <a:xfrm>
                <a:off x="4730" y="399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75" name="Oval 628"/>
              <p:cNvSpPr>
                <a:spLocks noChangeAspect="1" noChangeArrowheads="1"/>
              </p:cNvSpPr>
              <p:nvPr/>
            </p:nvSpPr>
            <p:spPr bwMode="auto">
              <a:xfrm>
                <a:off x="4466" y="7178"/>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76" name="Oval 629"/>
              <p:cNvSpPr>
                <a:spLocks noChangeAspect="1" noChangeArrowheads="1"/>
              </p:cNvSpPr>
              <p:nvPr/>
            </p:nvSpPr>
            <p:spPr bwMode="auto">
              <a:xfrm>
                <a:off x="5006" y="6470"/>
                <a:ext cx="144" cy="144"/>
              </a:xfrm>
              <a:prstGeom prst="ellipse">
                <a:avLst/>
              </a:prstGeom>
              <a:solidFill>
                <a:srgbClr val="FFFF99"/>
              </a:solidFill>
              <a:ln w="7620">
                <a:solidFill>
                  <a:srgbClr val="000000"/>
                </a:solidFill>
                <a:round/>
                <a:headEnd/>
                <a:tailEnd/>
              </a:ln>
            </p:spPr>
            <p:txBody>
              <a:bodyPr/>
              <a:lstStyle/>
              <a:p>
                <a:endParaRPr lang="en-US" dirty="0"/>
              </a:p>
            </p:txBody>
          </p:sp>
          <p:sp>
            <p:nvSpPr>
              <p:cNvPr id="220477" name="Oval 630"/>
              <p:cNvSpPr>
                <a:spLocks noChangeAspect="1" noChangeArrowheads="1"/>
              </p:cNvSpPr>
              <p:nvPr/>
            </p:nvSpPr>
            <p:spPr bwMode="auto">
              <a:xfrm>
                <a:off x="4202" y="2786"/>
                <a:ext cx="144" cy="144"/>
              </a:xfrm>
              <a:prstGeom prst="ellipse">
                <a:avLst/>
              </a:prstGeom>
              <a:solidFill>
                <a:srgbClr val="FFFF99"/>
              </a:solidFill>
              <a:ln w="7620">
                <a:solidFill>
                  <a:srgbClr val="000000"/>
                </a:solidFill>
                <a:round/>
                <a:headEnd/>
                <a:tailEnd/>
              </a:ln>
            </p:spPr>
            <p:txBody>
              <a:bodyPr/>
              <a:lstStyle/>
              <a:p>
                <a:endParaRPr lang="en-US" dirty="0"/>
              </a:p>
            </p:txBody>
          </p:sp>
        </p:grpSp>
        <p:grpSp>
          <p:nvGrpSpPr>
            <p:cNvPr id="5" name="Group 631"/>
            <p:cNvGrpSpPr>
              <a:grpSpLocks noChangeAspect="1"/>
            </p:cNvGrpSpPr>
            <p:nvPr/>
          </p:nvGrpSpPr>
          <p:grpSpPr bwMode="auto">
            <a:xfrm>
              <a:off x="685" y="8775"/>
              <a:ext cx="5568" cy="310"/>
              <a:chOff x="2426" y="8150"/>
              <a:chExt cx="4641" cy="258"/>
            </a:xfrm>
          </p:grpSpPr>
          <p:sp>
            <p:nvSpPr>
              <p:cNvPr id="220479" name="Rectangle 632"/>
              <p:cNvSpPr>
                <a:spLocks noChangeAspect="1" noChangeArrowheads="1"/>
              </p:cNvSpPr>
              <p:nvPr/>
            </p:nvSpPr>
            <p:spPr bwMode="auto">
              <a:xfrm>
                <a:off x="2426" y="8150"/>
                <a:ext cx="106" cy="258"/>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5</a:t>
                </a:r>
                <a:endParaRPr lang="en-US" sz="1400" b="1" dirty="0">
                  <a:solidFill>
                    <a:srgbClr val="FFFFFF"/>
                  </a:solidFill>
                </a:endParaRPr>
              </a:p>
            </p:txBody>
          </p:sp>
          <p:sp>
            <p:nvSpPr>
              <p:cNvPr id="220480" name="Rectangle 633"/>
              <p:cNvSpPr>
                <a:spLocks noChangeAspect="1" noChangeArrowheads="1"/>
              </p:cNvSpPr>
              <p:nvPr/>
            </p:nvSpPr>
            <p:spPr bwMode="auto">
              <a:xfrm>
                <a:off x="3326" y="8150"/>
                <a:ext cx="106" cy="258"/>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6</a:t>
                </a:r>
                <a:endParaRPr lang="en-US" sz="1400" b="1" dirty="0">
                  <a:solidFill>
                    <a:srgbClr val="FFFFFF"/>
                  </a:solidFill>
                </a:endParaRPr>
              </a:p>
            </p:txBody>
          </p:sp>
          <p:sp>
            <p:nvSpPr>
              <p:cNvPr id="220481" name="Rectangle 634"/>
              <p:cNvSpPr>
                <a:spLocks noChangeAspect="1" noChangeArrowheads="1"/>
              </p:cNvSpPr>
              <p:nvPr/>
            </p:nvSpPr>
            <p:spPr bwMode="auto">
              <a:xfrm>
                <a:off x="4226" y="8150"/>
                <a:ext cx="106" cy="258"/>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7</a:t>
                </a:r>
                <a:endParaRPr lang="en-US" sz="1400" b="1" dirty="0">
                  <a:solidFill>
                    <a:srgbClr val="FFFFFF"/>
                  </a:solidFill>
                </a:endParaRPr>
              </a:p>
            </p:txBody>
          </p:sp>
          <p:sp>
            <p:nvSpPr>
              <p:cNvPr id="220482" name="Rectangle 635"/>
              <p:cNvSpPr>
                <a:spLocks noChangeAspect="1" noChangeArrowheads="1"/>
              </p:cNvSpPr>
              <p:nvPr/>
            </p:nvSpPr>
            <p:spPr bwMode="auto">
              <a:xfrm>
                <a:off x="5114" y="8150"/>
                <a:ext cx="106" cy="258"/>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8</a:t>
                </a:r>
                <a:endParaRPr lang="en-US" sz="1400" b="1" dirty="0">
                  <a:solidFill>
                    <a:srgbClr val="FFFFFF"/>
                  </a:solidFill>
                </a:endParaRPr>
              </a:p>
            </p:txBody>
          </p:sp>
          <p:sp>
            <p:nvSpPr>
              <p:cNvPr id="220483" name="Rectangle 636"/>
              <p:cNvSpPr>
                <a:spLocks noChangeAspect="1" noChangeArrowheads="1"/>
              </p:cNvSpPr>
              <p:nvPr/>
            </p:nvSpPr>
            <p:spPr bwMode="auto">
              <a:xfrm>
                <a:off x="6014" y="8150"/>
                <a:ext cx="106" cy="258"/>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9</a:t>
                </a:r>
                <a:endParaRPr lang="en-US" sz="1400" b="1" dirty="0">
                  <a:solidFill>
                    <a:srgbClr val="FFFFFF"/>
                  </a:solidFill>
                </a:endParaRPr>
              </a:p>
            </p:txBody>
          </p:sp>
          <p:sp>
            <p:nvSpPr>
              <p:cNvPr id="220484" name="Rectangle 637"/>
              <p:cNvSpPr>
                <a:spLocks noChangeAspect="1" noChangeArrowheads="1"/>
              </p:cNvSpPr>
              <p:nvPr/>
            </p:nvSpPr>
            <p:spPr bwMode="auto">
              <a:xfrm>
                <a:off x="6855" y="8150"/>
                <a:ext cx="212" cy="258"/>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10</a:t>
                </a:r>
                <a:endParaRPr lang="en-US" sz="1400" b="1" dirty="0">
                  <a:solidFill>
                    <a:srgbClr val="FFFFFF"/>
                  </a:solidFill>
                </a:endParaRPr>
              </a:p>
            </p:txBody>
          </p:sp>
        </p:grpSp>
        <p:grpSp>
          <p:nvGrpSpPr>
            <p:cNvPr id="6" name="Group 640"/>
            <p:cNvGrpSpPr>
              <a:grpSpLocks noChangeAspect="1"/>
            </p:cNvGrpSpPr>
            <p:nvPr/>
          </p:nvGrpSpPr>
          <p:grpSpPr bwMode="auto">
            <a:xfrm>
              <a:off x="342" y="774"/>
              <a:ext cx="217" cy="7953"/>
              <a:chOff x="2138" y="1478"/>
              <a:chExt cx="181" cy="6631"/>
            </a:xfrm>
          </p:grpSpPr>
          <p:sp>
            <p:nvSpPr>
              <p:cNvPr id="220486" name="Rectangle 641"/>
              <p:cNvSpPr>
                <a:spLocks noChangeAspect="1" noChangeArrowheads="1"/>
              </p:cNvSpPr>
              <p:nvPr/>
            </p:nvSpPr>
            <p:spPr bwMode="auto">
              <a:xfrm>
                <a:off x="2138" y="7850"/>
                <a:ext cx="170"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-4</a:t>
                </a:r>
                <a:endParaRPr lang="en-US" sz="1400" b="1" dirty="0">
                  <a:solidFill>
                    <a:srgbClr val="FFFFFF"/>
                  </a:solidFill>
                </a:endParaRPr>
              </a:p>
            </p:txBody>
          </p:sp>
          <p:sp>
            <p:nvSpPr>
              <p:cNvPr id="220487" name="Rectangle 642"/>
              <p:cNvSpPr>
                <a:spLocks noChangeAspect="1" noChangeArrowheads="1"/>
              </p:cNvSpPr>
              <p:nvPr/>
            </p:nvSpPr>
            <p:spPr bwMode="auto">
              <a:xfrm>
                <a:off x="2138" y="7143"/>
                <a:ext cx="170"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-3</a:t>
                </a:r>
                <a:endParaRPr lang="en-US" sz="1400" b="1" dirty="0">
                  <a:solidFill>
                    <a:srgbClr val="FFFFFF"/>
                  </a:solidFill>
                </a:endParaRPr>
              </a:p>
            </p:txBody>
          </p:sp>
          <p:sp>
            <p:nvSpPr>
              <p:cNvPr id="220488" name="Rectangle 643"/>
              <p:cNvSpPr>
                <a:spLocks noChangeAspect="1" noChangeArrowheads="1"/>
              </p:cNvSpPr>
              <p:nvPr/>
            </p:nvSpPr>
            <p:spPr bwMode="auto">
              <a:xfrm>
                <a:off x="2138" y="6434"/>
                <a:ext cx="170"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-2</a:t>
                </a:r>
                <a:endParaRPr lang="en-US" sz="1400" b="1" dirty="0">
                  <a:solidFill>
                    <a:srgbClr val="FFFFFF"/>
                  </a:solidFill>
                </a:endParaRPr>
              </a:p>
            </p:txBody>
          </p:sp>
          <p:sp>
            <p:nvSpPr>
              <p:cNvPr id="220489" name="Rectangle 644"/>
              <p:cNvSpPr>
                <a:spLocks noChangeAspect="1" noChangeArrowheads="1"/>
              </p:cNvSpPr>
              <p:nvPr/>
            </p:nvSpPr>
            <p:spPr bwMode="auto">
              <a:xfrm>
                <a:off x="2138" y="5725"/>
                <a:ext cx="170"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-1</a:t>
                </a:r>
                <a:endParaRPr lang="en-US" sz="1400" b="1" dirty="0">
                  <a:solidFill>
                    <a:srgbClr val="FFFFFF"/>
                  </a:solidFill>
                </a:endParaRPr>
              </a:p>
            </p:txBody>
          </p:sp>
          <p:sp>
            <p:nvSpPr>
              <p:cNvPr id="220490" name="Rectangle 645"/>
              <p:cNvSpPr>
                <a:spLocks noChangeAspect="1" noChangeArrowheads="1"/>
              </p:cNvSpPr>
              <p:nvPr/>
            </p:nvSpPr>
            <p:spPr bwMode="auto">
              <a:xfrm>
                <a:off x="2213" y="5018"/>
                <a:ext cx="106"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0</a:t>
                </a:r>
                <a:endParaRPr lang="en-US" sz="1400" b="1" dirty="0">
                  <a:solidFill>
                    <a:srgbClr val="FFFFFF"/>
                  </a:solidFill>
                </a:endParaRPr>
              </a:p>
            </p:txBody>
          </p:sp>
          <p:sp>
            <p:nvSpPr>
              <p:cNvPr id="220491" name="Rectangle 646"/>
              <p:cNvSpPr>
                <a:spLocks noChangeAspect="1" noChangeArrowheads="1"/>
              </p:cNvSpPr>
              <p:nvPr/>
            </p:nvSpPr>
            <p:spPr bwMode="auto">
              <a:xfrm>
                <a:off x="2213" y="4310"/>
                <a:ext cx="106"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1</a:t>
                </a:r>
                <a:endParaRPr lang="en-US" sz="1400" b="1" dirty="0">
                  <a:solidFill>
                    <a:srgbClr val="FFFFFF"/>
                  </a:solidFill>
                </a:endParaRPr>
              </a:p>
            </p:txBody>
          </p:sp>
          <p:sp>
            <p:nvSpPr>
              <p:cNvPr id="220492" name="Rectangle 647"/>
              <p:cNvSpPr>
                <a:spLocks noChangeAspect="1" noChangeArrowheads="1"/>
              </p:cNvSpPr>
              <p:nvPr/>
            </p:nvSpPr>
            <p:spPr bwMode="auto">
              <a:xfrm>
                <a:off x="2213" y="3603"/>
                <a:ext cx="106"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2</a:t>
                </a:r>
                <a:endParaRPr lang="en-US" sz="1400" b="1" dirty="0">
                  <a:solidFill>
                    <a:srgbClr val="FFFFFF"/>
                  </a:solidFill>
                </a:endParaRPr>
              </a:p>
            </p:txBody>
          </p:sp>
          <p:sp>
            <p:nvSpPr>
              <p:cNvPr id="220493" name="Rectangle 648"/>
              <p:cNvSpPr>
                <a:spLocks noChangeAspect="1" noChangeArrowheads="1"/>
              </p:cNvSpPr>
              <p:nvPr/>
            </p:nvSpPr>
            <p:spPr bwMode="auto">
              <a:xfrm>
                <a:off x="2213" y="2894"/>
                <a:ext cx="106"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3</a:t>
                </a:r>
                <a:endParaRPr lang="en-US" sz="1400" b="1" dirty="0">
                  <a:solidFill>
                    <a:srgbClr val="FFFFFF"/>
                  </a:solidFill>
                </a:endParaRPr>
              </a:p>
            </p:txBody>
          </p:sp>
          <p:sp>
            <p:nvSpPr>
              <p:cNvPr id="220494" name="Rectangle 649"/>
              <p:cNvSpPr>
                <a:spLocks noChangeAspect="1" noChangeArrowheads="1"/>
              </p:cNvSpPr>
              <p:nvPr/>
            </p:nvSpPr>
            <p:spPr bwMode="auto">
              <a:xfrm>
                <a:off x="2213" y="2187"/>
                <a:ext cx="106"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4</a:t>
                </a:r>
                <a:endParaRPr lang="en-US" sz="1400" b="1" dirty="0">
                  <a:solidFill>
                    <a:srgbClr val="FFFFFF"/>
                  </a:solidFill>
                </a:endParaRPr>
              </a:p>
            </p:txBody>
          </p:sp>
          <p:sp>
            <p:nvSpPr>
              <p:cNvPr id="220495" name="Rectangle 650"/>
              <p:cNvSpPr>
                <a:spLocks noChangeAspect="1" noChangeArrowheads="1"/>
              </p:cNvSpPr>
              <p:nvPr/>
            </p:nvSpPr>
            <p:spPr bwMode="auto">
              <a:xfrm>
                <a:off x="2213" y="1478"/>
                <a:ext cx="106" cy="259"/>
              </a:xfrm>
              <a:prstGeom prst="rect">
                <a:avLst/>
              </a:prstGeom>
              <a:noFill/>
              <a:ln w="9525">
                <a:noFill/>
                <a:miter lim="800000"/>
                <a:headEnd/>
                <a:tailEnd/>
              </a:ln>
            </p:spPr>
            <p:txBody>
              <a:bodyPr wrap="none" lIns="0" tIns="0" rIns="0" bIns="0">
                <a:spAutoFit/>
              </a:bodyPr>
              <a:lstStyle/>
              <a:p>
                <a:pPr defTabSz="914145" eaLnBrk="0" hangingPunct="0"/>
                <a:r>
                  <a:rPr lang="en-US" sz="1400" b="1" dirty="0">
                    <a:solidFill>
                      <a:srgbClr val="FFFFFF"/>
                    </a:solidFill>
                    <a:latin typeface="Arial" charset="0"/>
                  </a:rPr>
                  <a:t>5</a:t>
                </a:r>
                <a:endParaRPr lang="en-US" sz="1400" b="1" dirty="0">
                  <a:solidFill>
                    <a:srgbClr val="FFFFFF"/>
                  </a:solidFill>
                </a:endParaRPr>
              </a:p>
            </p:txBody>
          </p:sp>
        </p:grpSp>
      </p:grpSp>
      <p:sp>
        <p:nvSpPr>
          <p:cNvPr id="220496" name="Text Box 986"/>
          <p:cNvSpPr txBox="1">
            <a:spLocks noChangeArrowheads="1"/>
          </p:cNvSpPr>
          <p:nvPr/>
        </p:nvSpPr>
        <p:spPr bwMode="auto">
          <a:xfrm>
            <a:off x="228600" y="6397827"/>
            <a:ext cx="3133815" cy="307773"/>
          </a:xfrm>
          <a:prstGeom prst="rect">
            <a:avLst/>
          </a:prstGeom>
          <a:noFill/>
          <a:ln w="9525">
            <a:noFill/>
            <a:miter lim="800000"/>
            <a:headEnd/>
            <a:tailEnd/>
          </a:ln>
        </p:spPr>
        <p:txBody>
          <a:bodyPr wrap="square" lIns="91435" tIns="45718" rIns="91435" bIns="45718">
            <a:spAutoFit/>
          </a:bodyPr>
          <a:lstStyle/>
          <a:p>
            <a:pPr defTabSz="914145" eaLnBrk="0" hangingPunct="0"/>
            <a:r>
              <a:rPr lang="en-US" sz="1400" b="1" dirty="0">
                <a:solidFill>
                  <a:srgbClr val="FFFF00"/>
                </a:solidFill>
                <a:latin typeface="Times" pitchFamily="-107" charset="0"/>
              </a:rPr>
              <a:t>Courtesy V.K. </a:t>
            </a:r>
            <a:r>
              <a:rPr lang="en-US" sz="1400" b="1" dirty="0" err="1">
                <a:solidFill>
                  <a:srgbClr val="FFFF00"/>
                </a:solidFill>
                <a:latin typeface="Times" pitchFamily="-107" charset="0"/>
              </a:rPr>
              <a:t>Gusiakov</a:t>
            </a:r>
            <a:endParaRPr lang="en-US" sz="1400" b="1" dirty="0">
              <a:solidFill>
                <a:srgbClr val="FFFF00"/>
              </a:solidFill>
              <a:latin typeface="Times" pitchFamily="-107" charset="0"/>
            </a:endParaRPr>
          </a:p>
        </p:txBody>
      </p:sp>
      <p:sp>
        <p:nvSpPr>
          <p:cNvPr id="220497" name="Text Box 986"/>
          <p:cNvSpPr txBox="1">
            <a:spLocks noChangeArrowheads="1"/>
          </p:cNvSpPr>
          <p:nvPr/>
        </p:nvSpPr>
        <p:spPr bwMode="auto">
          <a:xfrm>
            <a:off x="1947227" y="5744829"/>
            <a:ext cx="3842345" cy="411882"/>
          </a:xfrm>
          <a:prstGeom prst="rect">
            <a:avLst/>
          </a:prstGeom>
          <a:noFill/>
          <a:ln w="9525">
            <a:noFill/>
            <a:miter lim="800000"/>
            <a:headEnd/>
            <a:tailEnd/>
          </a:ln>
        </p:spPr>
        <p:txBody>
          <a:bodyPr wrap="square" lIns="91435" tIns="45718" rIns="91435" bIns="45718">
            <a:spAutoFit/>
          </a:bodyPr>
          <a:lstStyle/>
          <a:p>
            <a:pPr algn="ctr" defTabSz="914145" eaLnBrk="0" hangingPunct="0"/>
            <a:r>
              <a:rPr lang="en-US" sz="2000" b="1" dirty="0" smtClean="0">
                <a:solidFill>
                  <a:srgbClr val="FFFF00"/>
                </a:solidFill>
                <a:latin typeface="Times" pitchFamily="-107" charset="0"/>
              </a:rPr>
              <a:t>Earthquake Magnitude</a:t>
            </a:r>
            <a:endParaRPr lang="en-US" sz="2000" b="1" dirty="0">
              <a:solidFill>
                <a:srgbClr val="FFFF00"/>
              </a:solidFill>
              <a:latin typeface="Times" pitchFamily="-107" charset="0"/>
            </a:endParaRPr>
          </a:p>
        </p:txBody>
      </p:sp>
      <p:sp>
        <p:nvSpPr>
          <p:cNvPr id="990" name="Right Arrow 989"/>
          <p:cNvSpPr/>
          <p:nvPr/>
        </p:nvSpPr>
        <p:spPr bwMode="auto">
          <a:xfrm>
            <a:off x="1947227" y="6082145"/>
            <a:ext cx="4016966" cy="242455"/>
          </a:xfrm>
          <a:prstGeom prst="rightArrow">
            <a:avLst/>
          </a:prstGeom>
          <a:solidFill>
            <a:srgbClr val="FFFF00"/>
          </a:solidFill>
          <a:ln w="25400" cap="flat" cmpd="sng" algn="ctr">
            <a:solidFill>
              <a:schemeClr val="accent1">
                <a:lumMod val="25000"/>
              </a:schemeClr>
            </a:solidFill>
            <a:prstDash val="solid"/>
            <a:round/>
            <a:headEnd type="none" w="med" len="med"/>
            <a:tailEnd type="none" w="med" len="med"/>
          </a:ln>
          <a:effectLst/>
        </p:spPr>
        <p:txBody>
          <a:bodyPr lIns="64291" tIns="32146" rIns="64291" bIns="32146"/>
          <a:lstStyle/>
          <a:p>
            <a:pPr>
              <a:defRPr/>
            </a:pPr>
            <a:endParaRPr lang="en-US" sz="3000" dirty="0">
              <a:ea typeface="ヒラギノ角ゴ ProN W3" charset="-128"/>
            </a:endParaRPr>
          </a:p>
        </p:txBody>
      </p:sp>
      <p:sp>
        <p:nvSpPr>
          <p:cNvPr id="220499" name="Text Box 986"/>
          <p:cNvSpPr txBox="1">
            <a:spLocks noChangeArrowheads="1"/>
          </p:cNvSpPr>
          <p:nvPr/>
        </p:nvSpPr>
        <p:spPr bwMode="auto">
          <a:xfrm rot="-5400000">
            <a:off x="-264169" y="2675829"/>
            <a:ext cx="2908467" cy="400105"/>
          </a:xfrm>
          <a:prstGeom prst="rect">
            <a:avLst/>
          </a:prstGeom>
          <a:noFill/>
          <a:ln w="9525">
            <a:noFill/>
            <a:miter lim="800000"/>
            <a:headEnd/>
            <a:tailEnd/>
          </a:ln>
        </p:spPr>
        <p:txBody>
          <a:bodyPr wrap="square" lIns="91435" tIns="45718" rIns="91435" bIns="45718">
            <a:spAutoFit/>
          </a:bodyPr>
          <a:lstStyle/>
          <a:p>
            <a:pPr algn="ctr" defTabSz="914145" eaLnBrk="0" hangingPunct="0"/>
            <a:r>
              <a:rPr lang="en-US" sz="2000" b="1" dirty="0">
                <a:solidFill>
                  <a:srgbClr val="FFFF00"/>
                </a:solidFill>
                <a:latin typeface="Times" pitchFamily="-107" charset="0"/>
              </a:rPr>
              <a:t>Tsunami Intensity</a:t>
            </a:r>
          </a:p>
        </p:txBody>
      </p:sp>
      <p:sp>
        <p:nvSpPr>
          <p:cNvPr id="992" name="Right Arrow 991"/>
          <p:cNvSpPr/>
          <p:nvPr/>
        </p:nvSpPr>
        <p:spPr bwMode="auto">
          <a:xfrm rot="16200000">
            <a:off x="-1047000" y="2855615"/>
            <a:ext cx="5025660" cy="256401"/>
          </a:xfrm>
          <a:prstGeom prst="rightArrow">
            <a:avLst/>
          </a:prstGeom>
          <a:solidFill>
            <a:srgbClr val="FFFF00"/>
          </a:solidFill>
          <a:ln w="25400" cap="flat" cmpd="sng" algn="ctr">
            <a:solidFill>
              <a:schemeClr val="accent1">
                <a:lumMod val="25000"/>
              </a:schemeClr>
            </a:solidFill>
            <a:prstDash val="solid"/>
            <a:round/>
            <a:headEnd type="none" w="med" len="med"/>
            <a:tailEnd type="none" w="med" len="med"/>
          </a:ln>
          <a:effectLst/>
        </p:spPr>
        <p:txBody>
          <a:bodyPr lIns="64291" tIns="32146" rIns="64291" bIns="32146"/>
          <a:lstStyle/>
          <a:p>
            <a:pPr>
              <a:defRPr/>
            </a:pPr>
            <a:endParaRPr lang="en-US" sz="3000" dirty="0">
              <a:ea typeface="ヒラギノ角ゴ ProN W3" charset="-128"/>
            </a:endParaRPr>
          </a:p>
        </p:txBody>
      </p:sp>
      <p:sp>
        <p:nvSpPr>
          <p:cNvPr id="341" name="Slide Number Placeholder 340"/>
          <p:cNvSpPr>
            <a:spLocks noGrp="1"/>
          </p:cNvSpPr>
          <p:nvPr>
            <p:ph type="sldNum" sz="quarter" idx="12"/>
          </p:nvPr>
        </p:nvSpPr>
        <p:spPr/>
        <p:txBody>
          <a:bodyPr/>
          <a:lstStyle/>
          <a:p>
            <a:fld id="{F0FABC98-8467-4642-93DB-CB546E1099E7}" type="slidenum">
              <a:rPr lang="en-US" smtClean="0"/>
              <a:pPr/>
              <a:t>4</a:t>
            </a:fld>
            <a:endParaRPr lang="en-US" dirty="0"/>
          </a:p>
        </p:txBody>
      </p:sp>
      <p:sp>
        <p:nvSpPr>
          <p:cNvPr id="342" name="TextBox 341"/>
          <p:cNvSpPr txBox="1"/>
          <p:nvPr/>
        </p:nvSpPr>
        <p:spPr>
          <a:xfrm>
            <a:off x="6324600" y="2209800"/>
            <a:ext cx="2438400" cy="1938992"/>
          </a:xfrm>
          <a:prstGeom prst="rect">
            <a:avLst/>
          </a:prstGeom>
          <a:noFill/>
        </p:spPr>
        <p:txBody>
          <a:bodyPr wrap="square" rtlCol="0">
            <a:spAutoFit/>
          </a:bodyPr>
          <a:lstStyle/>
          <a:p>
            <a:r>
              <a:rPr lang="en-US" sz="2000" dirty="0" smtClean="0"/>
              <a:t>The intensity of the earthquake alone does not predict the size of a tsunami</a:t>
            </a:r>
            <a:br>
              <a:rPr lang="en-US" sz="2000" dirty="0" smtClean="0"/>
            </a:br>
            <a:r>
              <a:rPr lang="en-US" sz="2000" dirty="0" smtClean="0"/>
              <a:t> …  or even if a tsunami will occur.</a:t>
            </a:r>
            <a:endParaRPr lang="en-US" sz="2000" dirty="0"/>
          </a:p>
        </p:txBody>
      </p:sp>
      <p:sp>
        <p:nvSpPr>
          <p:cNvPr id="343" name="Line 342"/>
          <p:cNvSpPr>
            <a:spLocks noChangeShapeType="1"/>
          </p:cNvSpPr>
          <p:nvPr/>
        </p:nvSpPr>
        <p:spPr bwMode="auto">
          <a:xfrm>
            <a:off x="3581400" y="520355"/>
            <a:ext cx="0" cy="4876800"/>
          </a:xfrm>
          <a:prstGeom prst="line">
            <a:avLst/>
          </a:prstGeom>
          <a:noFill/>
          <a:ln w="76200">
            <a:solidFill>
              <a:srgbClr val="FF0000"/>
            </a:solidFill>
            <a:round/>
            <a:headEnd/>
            <a:tailEnd/>
          </a:ln>
          <a:effectLst/>
        </p:spPr>
        <p:txBody>
          <a:bodyPr lIns="64291" tIns="32146" rIns="64291" bIns="32146"/>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 detection buoys</a:t>
            </a:r>
            <a:endParaRPr lang="en-US" dirty="0"/>
          </a:p>
        </p:txBody>
      </p:sp>
      <p:sp>
        <p:nvSpPr>
          <p:cNvPr id="4" name="Content Placeholder 3"/>
          <p:cNvSpPr>
            <a:spLocks noGrp="1"/>
          </p:cNvSpPr>
          <p:nvPr>
            <p:ph sz="half" idx="2"/>
          </p:nvPr>
        </p:nvSpPr>
        <p:spPr>
          <a:xfrm>
            <a:off x="4876800" y="1752600"/>
            <a:ext cx="3810000" cy="2362200"/>
          </a:xfrm>
        </p:spPr>
        <p:txBody>
          <a:bodyPr>
            <a:normAutofit/>
          </a:bodyPr>
          <a:lstStyle/>
          <a:p>
            <a:r>
              <a:rPr lang="en-US" dirty="0" smtClean="0"/>
              <a:t>DART® tsunami buoys measure the size of  a tsunami, in the open ocean, before it comes ashore</a:t>
            </a:r>
            <a:endParaRPr lang="en-US" dirty="0"/>
          </a:p>
        </p:txBody>
      </p:sp>
      <p:pic>
        <p:nvPicPr>
          <p:cNvPr id="5" name="Picture 3"/>
          <p:cNvPicPr>
            <a:picLocks noGrp="1" noChangeAspect="1" noChangeArrowheads="1"/>
          </p:cNvPicPr>
          <p:nvPr>
            <p:ph sz="half" idx="1"/>
          </p:nvPr>
        </p:nvPicPr>
        <p:blipFill>
          <a:blip r:embed="rId2" cstate="print"/>
          <a:srcRect/>
          <a:stretch>
            <a:fillRect/>
          </a:stretch>
        </p:blipFill>
        <p:spPr bwMode="auto">
          <a:xfrm>
            <a:off x="381000" y="1524000"/>
            <a:ext cx="4495800" cy="2569028"/>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304800" y="3505200"/>
            <a:ext cx="2438400" cy="3005070"/>
          </a:xfrm>
          <a:prstGeom prst="rect">
            <a:avLst/>
          </a:prstGeom>
          <a:noFill/>
          <a:ln w="9525">
            <a:solidFill>
              <a:schemeClr val="tx1"/>
            </a:solidFill>
            <a:miter lim="800000"/>
            <a:headEnd/>
            <a:tailEnd/>
          </a:ln>
        </p:spPr>
      </p:pic>
      <p:pic>
        <p:nvPicPr>
          <p:cNvPr id="6" name="Picture 5" descr="dart-etd.jpg"/>
          <p:cNvPicPr>
            <a:picLocks noChangeAspect="1"/>
          </p:cNvPicPr>
          <p:nvPr/>
        </p:nvPicPr>
        <p:blipFill>
          <a:blip r:embed="rId4" cstate="print"/>
          <a:stretch>
            <a:fillRect/>
          </a:stretch>
        </p:blipFill>
        <p:spPr>
          <a:xfrm>
            <a:off x="2895600" y="4495800"/>
            <a:ext cx="2985237" cy="1981200"/>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F0FABC98-8467-4642-93DB-CB546E1099E7}"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DART® Buoys are strategically located throughout the ocean</a:t>
            </a:r>
          </a:p>
        </p:txBody>
      </p:sp>
      <p:sp>
        <p:nvSpPr>
          <p:cNvPr id="4" name="Content Placeholder 3"/>
          <p:cNvSpPr>
            <a:spLocks noGrp="1"/>
          </p:cNvSpPr>
          <p:nvPr>
            <p:ph sz="half" idx="2"/>
          </p:nvPr>
        </p:nvSpPr>
        <p:spPr>
          <a:xfrm>
            <a:off x="4914900" y="1752600"/>
            <a:ext cx="3810000" cy="2590800"/>
          </a:xfrm>
        </p:spPr>
        <p:txBody>
          <a:bodyPr>
            <a:noAutofit/>
          </a:bodyPr>
          <a:lstStyle/>
          <a:p>
            <a:pPr lvl="0"/>
            <a:r>
              <a:rPr lang="en-US" sz="2400" dirty="0" smtClean="0"/>
              <a:t>Real-time, high resolution buoy data is used to refine the forecast -  while the tsunami is still propagating through the ocean.</a:t>
            </a:r>
            <a:br>
              <a:rPr lang="en-US" sz="2400" dirty="0" smtClean="0"/>
            </a:br>
            <a:endParaRPr lang="en-US" sz="2400" dirty="0" smtClean="0"/>
          </a:p>
        </p:txBody>
      </p:sp>
      <p:pic>
        <p:nvPicPr>
          <p:cNvPr id="6" name="Picture 5" descr="dart-etd.jpg"/>
          <p:cNvPicPr>
            <a:picLocks noChangeAspect="1"/>
          </p:cNvPicPr>
          <p:nvPr/>
        </p:nvPicPr>
        <p:blipFill>
          <a:blip r:embed="rId3" cstate="print"/>
          <a:stretch>
            <a:fillRect/>
          </a:stretch>
        </p:blipFill>
        <p:spPr>
          <a:xfrm>
            <a:off x="2895600" y="4495800"/>
            <a:ext cx="2985237" cy="1981200"/>
          </a:xfrm>
          <a:prstGeom prst="rect">
            <a:avLst/>
          </a:prstGeom>
          <a:ln>
            <a:solidFill>
              <a:schemeClr val="tx1"/>
            </a:solidFill>
          </a:ln>
        </p:spPr>
      </p:pic>
      <p:pic>
        <p:nvPicPr>
          <p:cNvPr id="8" name="Content Placeholder 7" descr="earthquake_dart_locations.png"/>
          <p:cNvPicPr>
            <a:picLocks noGrp="1" noChangeAspect="1"/>
          </p:cNvPicPr>
          <p:nvPr>
            <p:ph sz="half" idx="1"/>
          </p:nvPr>
        </p:nvPicPr>
        <p:blipFill>
          <a:blip r:embed="rId4" cstate="print"/>
          <a:stretch>
            <a:fillRect/>
          </a:stretch>
        </p:blipFill>
        <p:spPr>
          <a:xfrm>
            <a:off x="457200" y="1524000"/>
            <a:ext cx="4393473" cy="2133600"/>
          </a:xfrm>
        </p:spPr>
      </p:pic>
      <p:pic>
        <p:nvPicPr>
          <p:cNvPr id="23554" name="Picture 2"/>
          <p:cNvPicPr>
            <a:picLocks noChangeAspect="1" noChangeArrowheads="1"/>
          </p:cNvPicPr>
          <p:nvPr/>
        </p:nvPicPr>
        <p:blipFill>
          <a:blip r:embed="rId5" cstate="print"/>
          <a:srcRect/>
          <a:stretch>
            <a:fillRect/>
          </a:stretch>
        </p:blipFill>
        <p:spPr bwMode="auto">
          <a:xfrm>
            <a:off x="304800" y="3505200"/>
            <a:ext cx="2438400" cy="3005070"/>
          </a:xfrm>
          <a:prstGeom prst="rect">
            <a:avLst/>
          </a:prstGeom>
          <a:noFill/>
          <a:ln w="9525">
            <a:solidFill>
              <a:schemeClr val="tx1"/>
            </a:solidFill>
            <a:miter lim="800000"/>
            <a:headEnd/>
            <a:tailEnd/>
          </a:ln>
        </p:spPr>
      </p:pic>
      <p:grpSp>
        <p:nvGrpSpPr>
          <p:cNvPr id="17" name="Group 16"/>
          <p:cNvGrpSpPr/>
          <p:nvPr/>
        </p:nvGrpSpPr>
        <p:grpSpPr>
          <a:xfrm>
            <a:off x="457200" y="1828800"/>
            <a:ext cx="8229600" cy="4038600"/>
            <a:chOff x="438150" y="1981200"/>
            <a:chExt cx="8229600" cy="4038600"/>
          </a:xfrm>
        </p:grpSpPr>
        <p:pic>
          <p:nvPicPr>
            <p:cNvPr id="18" name="Picture 17" descr="earthquake_dart_locations.png"/>
            <p:cNvPicPr>
              <a:picLocks noChangeAspect="1"/>
            </p:cNvPicPr>
            <p:nvPr/>
          </p:nvPicPr>
          <p:blipFill>
            <a:blip r:embed="rId4" cstate="print"/>
            <a:stretch>
              <a:fillRect/>
            </a:stretch>
          </p:blipFill>
          <p:spPr>
            <a:xfrm>
              <a:off x="438150" y="1981200"/>
              <a:ext cx="8229600" cy="3962400"/>
            </a:xfrm>
            <a:prstGeom prst="rect">
              <a:avLst/>
            </a:prstGeom>
          </p:spPr>
        </p:pic>
        <p:sp>
          <p:nvSpPr>
            <p:cNvPr id="19" name="Rectangle 18"/>
            <p:cNvSpPr/>
            <p:nvPr/>
          </p:nvSpPr>
          <p:spPr>
            <a:xfrm>
              <a:off x="533400" y="5656362"/>
              <a:ext cx="114300" cy="114300"/>
            </a:xfrm>
            <a:prstGeom prst="rect">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endParaRPr>
            </a:p>
          </p:txBody>
        </p:sp>
        <p:sp>
          <p:nvSpPr>
            <p:cNvPr id="20" name="Oval 19"/>
            <p:cNvSpPr/>
            <p:nvPr/>
          </p:nvSpPr>
          <p:spPr>
            <a:xfrm>
              <a:off x="533400" y="5819120"/>
              <a:ext cx="76200" cy="76200"/>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endParaRPr>
            </a:p>
          </p:txBody>
        </p:sp>
        <p:sp>
          <p:nvSpPr>
            <p:cNvPr id="21" name="TextBox 20"/>
            <p:cNvSpPr txBox="1"/>
            <p:nvPr/>
          </p:nvSpPr>
          <p:spPr>
            <a:xfrm>
              <a:off x="609600" y="5528846"/>
              <a:ext cx="1143000" cy="338554"/>
            </a:xfrm>
            <a:prstGeom prst="rect">
              <a:avLst/>
            </a:prstGeom>
            <a:noFill/>
          </p:spPr>
          <p:txBody>
            <a:bodyPr wrap="square" rtlCol="0">
              <a:spAutoFit/>
            </a:bodyPr>
            <a:lstStyle/>
            <a:p>
              <a:r>
                <a:rPr lang="en-US" sz="1600" b="1" dirty="0" smtClean="0">
                  <a:solidFill>
                    <a:schemeClr val="bg1"/>
                  </a:solidFill>
                </a:rPr>
                <a:t>DART® </a:t>
              </a:r>
              <a:endParaRPr lang="en-US" sz="1600" b="1" dirty="0">
                <a:solidFill>
                  <a:schemeClr val="bg1"/>
                </a:solidFill>
              </a:endParaRPr>
            </a:p>
          </p:txBody>
        </p:sp>
        <p:sp>
          <p:nvSpPr>
            <p:cNvPr id="22" name="TextBox 21"/>
            <p:cNvSpPr txBox="1"/>
            <p:nvPr/>
          </p:nvSpPr>
          <p:spPr>
            <a:xfrm>
              <a:off x="609600" y="5681246"/>
              <a:ext cx="1676400" cy="338554"/>
            </a:xfrm>
            <a:prstGeom prst="rect">
              <a:avLst/>
            </a:prstGeom>
            <a:noFill/>
          </p:spPr>
          <p:txBody>
            <a:bodyPr wrap="square" rtlCol="0">
              <a:spAutoFit/>
            </a:bodyPr>
            <a:lstStyle/>
            <a:p>
              <a:r>
                <a:rPr lang="en-US" sz="1600" b="1" dirty="0" smtClean="0">
                  <a:solidFill>
                    <a:schemeClr val="bg1"/>
                  </a:solidFill>
                </a:rPr>
                <a:t>Earthquake</a:t>
              </a:r>
              <a:endParaRPr lang="en-US" sz="1600" b="1" dirty="0">
                <a:solidFill>
                  <a:schemeClr val="bg1"/>
                </a:solidFill>
              </a:endParaRPr>
            </a:p>
          </p:txBody>
        </p:sp>
      </p:grpSp>
      <p:sp>
        <p:nvSpPr>
          <p:cNvPr id="24" name="Slide Number Placeholder 23"/>
          <p:cNvSpPr>
            <a:spLocks noGrp="1"/>
          </p:cNvSpPr>
          <p:nvPr>
            <p:ph type="sldNum" sz="quarter" idx="12"/>
          </p:nvPr>
        </p:nvSpPr>
        <p:spPr/>
        <p:txBody>
          <a:bodyPr/>
          <a:lstStyle/>
          <a:p>
            <a:fld id="{F0FABC98-8467-4642-93DB-CB546E1099E7}"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par>
                                <p:cTn id="21" presetID="55"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par>
                                <p:cTn id="26" presetID="55" presetClass="entr" presetSubtype="0" fill="hold" nodeType="withEffect">
                                  <p:stCondLst>
                                    <p:cond delay="0"/>
                                  </p:stCondLst>
                                  <p:childTnLst>
                                    <p:set>
                                      <p:cBhvr>
                                        <p:cTn id="27" dur="1" fill="hold">
                                          <p:stCondLst>
                                            <p:cond delay="0"/>
                                          </p:stCondLst>
                                        </p:cTn>
                                        <p:tgtEl>
                                          <p:spTgt spid="23554"/>
                                        </p:tgtEl>
                                        <p:attrNameLst>
                                          <p:attrName>style.visibility</p:attrName>
                                        </p:attrNameLst>
                                      </p:cBhvr>
                                      <p:to>
                                        <p:strVal val="visible"/>
                                      </p:to>
                                    </p:set>
                                    <p:anim calcmode="lin" valueType="num">
                                      <p:cBhvr>
                                        <p:cTn id="28" dur="1000" fill="hold"/>
                                        <p:tgtEl>
                                          <p:spTgt spid="23554"/>
                                        </p:tgtEl>
                                        <p:attrNameLst>
                                          <p:attrName>ppt_w</p:attrName>
                                        </p:attrNameLst>
                                      </p:cBhvr>
                                      <p:tavLst>
                                        <p:tav tm="0">
                                          <p:val>
                                            <p:strVal val="#ppt_w*0.70"/>
                                          </p:val>
                                        </p:tav>
                                        <p:tav tm="100000">
                                          <p:val>
                                            <p:strVal val="#ppt_w"/>
                                          </p:val>
                                        </p:tav>
                                      </p:tavLst>
                                    </p:anim>
                                    <p:anim calcmode="lin" valueType="num">
                                      <p:cBhvr>
                                        <p:cTn id="29" dur="1000" fill="hold"/>
                                        <p:tgtEl>
                                          <p:spTgt spid="23554"/>
                                        </p:tgtEl>
                                        <p:attrNameLst>
                                          <p:attrName>ppt_h</p:attrName>
                                        </p:attrNameLst>
                                      </p:cBhvr>
                                      <p:tavLst>
                                        <p:tav tm="0">
                                          <p:val>
                                            <p:strVal val="#ppt_h"/>
                                          </p:val>
                                        </p:tav>
                                        <p:tav tm="100000">
                                          <p:val>
                                            <p:strVal val="#ppt_h"/>
                                          </p:val>
                                        </p:tav>
                                      </p:tavLst>
                                    </p:anim>
                                    <p:animEffect transition="in" filter="fade">
                                      <p:cBhvr>
                                        <p:cTn id="30"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229600" cy="3916363"/>
          </a:xfrm>
        </p:spPr>
        <p:txBody>
          <a:bodyPr>
            <a:normAutofit fontScale="92500" lnSpcReduction="20000"/>
          </a:bodyPr>
          <a:lstStyle/>
          <a:p>
            <a:r>
              <a:rPr lang="en-US" dirty="0" smtClean="0"/>
              <a:t>Combines</a:t>
            </a:r>
          </a:p>
          <a:p>
            <a:pPr lvl="1"/>
            <a:r>
              <a:rPr lang="en-US" dirty="0" smtClean="0"/>
              <a:t>Earthquake seismic information</a:t>
            </a:r>
          </a:p>
          <a:p>
            <a:pPr lvl="1"/>
            <a:r>
              <a:rPr lang="en-US" dirty="0" smtClean="0"/>
              <a:t>Real-time tsunami buoy measurements in the deep ocean</a:t>
            </a:r>
          </a:p>
          <a:p>
            <a:pPr lvl="1"/>
            <a:r>
              <a:rPr lang="en-US" dirty="0" smtClean="0"/>
              <a:t>Computer models to predict tsunami propagation and coastal flooding</a:t>
            </a:r>
          </a:p>
          <a:p>
            <a:r>
              <a:rPr lang="en-US" dirty="0" smtClean="0"/>
              <a:t>Provides</a:t>
            </a:r>
          </a:p>
          <a:p>
            <a:pPr lvl="1"/>
            <a:r>
              <a:rPr lang="en-US" dirty="0" smtClean="0"/>
              <a:t>Real-time tsunami propagation forecasts</a:t>
            </a:r>
          </a:p>
          <a:p>
            <a:pPr lvl="1"/>
            <a:r>
              <a:rPr lang="en-US" dirty="0" smtClean="0"/>
              <a:t>Real-time coastal flooding forecasts* </a:t>
            </a:r>
          </a:p>
          <a:p>
            <a:r>
              <a:rPr lang="en-US" dirty="0" smtClean="0"/>
              <a:t>Installed at the NOAA Tsunami Warning Centers in Alaska and Hawaii</a:t>
            </a:r>
          </a:p>
          <a:p>
            <a:endParaRPr lang="en-US" dirty="0" smtClean="0"/>
          </a:p>
        </p:txBody>
      </p:sp>
      <p:sp>
        <p:nvSpPr>
          <p:cNvPr id="5" name="Footer Placeholder 4"/>
          <p:cNvSpPr>
            <a:spLocks noGrp="1"/>
          </p:cNvSpPr>
          <p:nvPr>
            <p:ph type="ftr" sz="quarter" idx="11"/>
          </p:nvPr>
        </p:nvSpPr>
        <p:spPr/>
        <p:txBody>
          <a:bodyPr/>
          <a:lstStyle/>
          <a:p>
            <a:r>
              <a:rPr lang="en-US" dirty="0" smtClean="0"/>
              <a:t>NOAA Center for Tsunami Research</a:t>
            </a:r>
            <a:endParaRPr lang="en-US" dirty="0"/>
          </a:p>
        </p:txBody>
      </p:sp>
      <p:sp>
        <p:nvSpPr>
          <p:cNvPr id="6" name="Slide Number Placeholder 5"/>
          <p:cNvSpPr>
            <a:spLocks noGrp="1"/>
          </p:cNvSpPr>
          <p:nvPr>
            <p:ph type="sldNum" sz="quarter" idx="12"/>
          </p:nvPr>
        </p:nvSpPr>
        <p:spPr/>
        <p:txBody>
          <a:bodyPr/>
          <a:lstStyle/>
          <a:p>
            <a:fld id="{F0FABC98-8467-4642-93DB-CB546E1099E7}" type="slidenum">
              <a:rPr lang="en-US" smtClean="0"/>
              <a:pPr/>
              <a:t>7</a:t>
            </a:fld>
            <a:endParaRPr lang="en-US" dirty="0"/>
          </a:p>
        </p:txBody>
      </p:sp>
      <p:sp>
        <p:nvSpPr>
          <p:cNvPr id="8" name="Title 7"/>
          <p:cNvSpPr>
            <a:spLocks noGrp="1"/>
          </p:cNvSpPr>
          <p:nvPr>
            <p:ph type="title"/>
          </p:nvPr>
        </p:nvSpPr>
        <p:spPr/>
        <p:txBody>
          <a:bodyPr>
            <a:normAutofit/>
          </a:bodyPr>
          <a:lstStyle/>
          <a:p>
            <a:r>
              <a:rPr lang="en-US" sz="4400" dirty="0" smtClean="0"/>
              <a:t>NOAA Tsunami Forecast software</a:t>
            </a:r>
            <a:endParaRPr lang="en-US" sz="4400" dirty="0"/>
          </a:p>
        </p:txBody>
      </p:sp>
      <p:sp>
        <p:nvSpPr>
          <p:cNvPr id="7" name="TextBox 6"/>
          <p:cNvSpPr txBox="1"/>
          <p:nvPr/>
        </p:nvSpPr>
        <p:spPr>
          <a:xfrm>
            <a:off x="228600" y="6019800"/>
            <a:ext cx="3657600" cy="307777"/>
          </a:xfrm>
          <a:prstGeom prst="rect">
            <a:avLst/>
          </a:prstGeom>
          <a:noFill/>
        </p:spPr>
        <p:txBody>
          <a:bodyPr wrap="square" rtlCol="0">
            <a:spAutoFit/>
          </a:bodyPr>
          <a:lstStyle/>
          <a:p>
            <a:r>
              <a:rPr lang="en-US" sz="1400" dirty="0" smtClean="0"/>
              <a:t>* For selected coastal communities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Tsunami propagation is pre-computed </a:t>
            </a:r>
            <a:br>
              <a:rPr lang="en-US" sz="3200" dirty="0" smtClean="0"/>
            </a:br>
            <a:r>
              <a:rPr lang="en-US" sz="3200" dirty="0" smtClean="0"/>
              <a:t>for </a:t>
            </a:r>
            <a:r>
              <a:rPr lang="en-US" sz="3200" i="1" dirty="0" smtClean="0"/>
              <a:t>Unit Sources </a:t>
            </a:r>
            <a:r>
              <a:rPr lang="en-US" sz="3200" dirty="0" smtClean="0"/>
              <a:t>along global coastlines </a:t>
            </a:r>
          </a:p>
        </p:txBody>
      </p:sp>
      <p:pic>
        <p:nvPicPr>
          <p:cNvPr id="14" name="Content Placeholder 5" descr="unit_sources_S_America.jpg"/>
          <p:cNvPicPr>
            <a:picLocks noChangeAspect="1"/>
          </p:cNvPicPr>
          <p:nvPr/>
        </p:nvPicPr>
        <p:blipFill>
          <a:blip r:embed="rId3" cstate="print"/>
          <a:stretch>
            <a:fillRect/>
          </a:stretch>
        </p:blipFill>
        <p:spPr>
          <a:xfrm>
            <a:off x="914400" y="1600200"/>
            <a:ext cx="7307498" cy="4525962"/>
          </a:xfrm>
          <a:prstGeom prst="rect">
            <a:avLst/>
          </a:prstGeom>
        </p:spPr>
      </p:pic>
      <p:sp>
        <p:nvSpPr>
          <p:cNvPr id="18" name="TextBox 17"/>
          <p:cNvSpPr txBox="1"/>
          <p:nvPr/>
        </p:nvSpPr>
        <p:spPr>
          <a:xfrm>
            <a:off x="914400" y="6172200"/>
            <a:ext cx="7543800" cy="369332"/>
          </a:xfrm>
          <a:prstGeom prst="rect">
            <a:avLst/>
          </a:prstGeom>
          <a:noFill/>
        </p:spPr>
        <p:txBody>
          <a:bodyPr wrap="square" rtlCol="0">
            <a:spAutoFit/>
          </a:bodyPr>
          <a:lstStyle/>
          <a:p>
            <a:r>
              <a:rPr lang="en-US" dirty="0" smtClean="0"/>
              <a:t>Unit  earthquake  source locations are co-located with earthquake locations</a:t>
            </a:r>
            <a:endParaRPr lang="en-US" dirty="0"/>
          </a:p>
        </p:txBody>
      </p:sp>
      <p:pic>
        <p:nvPicPr>
          <p:cNvPr id="19" name="Content Placeholder 5" descr="unit_sources_and_earthquakes_S_America.jpg"/>
          <p:cNvPicPr>
            <a:picLocks noChangeAspect="1"/>
          </p:cNvPicPr>
          <p:nvPr/>
        </p:nvPicPr>
        <p:blipFill>
          <a:blip r:embed="rId4" cstate="print"/>
          <a:stretch>
            <a:fillRect/>
          </a:stretch>
        </p:blipFill>
        <p:spPr>
          <a:xfrm>
            <a:off x="914400" y="1600200"/>
            <a:ext cx="7307498" cy="4525962"/>
          </a:xfrm>
          <a:prstGeom prst="rect">
            <a:avLst/>
          </a:prstGeom>
        </p:spPr>
      </p:pic>
      <p:pic>
        <p:nvPicPr>
          <p:cNvPr id="21" name="Picture 20" descr="fmaxamp-cropped2.png"/>
          <p:cNvPicPr>
            <a:picLocks noChangeAspect="1"/>
          </p:cNvPicPr>
          <p:nvPr/>
        </p:nvPicPr>
        <p:blipFill>
          <a:blip r:embed="rId5" cstate="print"/>
          <a:stretch>
            <a:fillRect/>
          </a:stretch>
        </p:blipFill>
        <p:spPr>
          <a:xfrm>
            <a:off x="1447799" y="2514600"/>
            <a:ext cx="2669427" cy="3352800"/>
          </a:xfrm>
          <a:prstGeom prst="rect">
            <a:avLst/>
          </a:prstGeom>
          <a:ln>
            <a:solidFill>
              <a:srgbClr val="FFFF00"/>
            </a:solidFill>
          </a:ln>
        </p:spPr>
      </p:pic>
      <p:cxnSp>
        <p:nvCxnSpPr>
          <p:cNvPr id="23" name="Straight Connector 22"/>
          <p:cNvCxnSpPr/>
          <p:nvPr/>
        </p:nvCxnSpPr>
        <p:spPr>
          <a:xfrm rot="16200000" flipH="1">
            <a:off x="3543300" y="3086100"/>
            <a:ext cx="2438400" cy="12954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14800" y="4953000"/>
            <a:ext cx="1295400" cy="9144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5-Point Star 26"/>
          <p:cNvSpPr/>
          <p:nvPr/>
        </p:nvSpPr>
        <p:spPr>
          <a:xfrm>
            <a:off x="5257800" y="4800600"/>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F0FABC98-8467-4642-93DB-CB546E1099E7}" type="slidenum">
              <a:rPr lang="en-US" smtClean="0"/>
              <a:pPr/>
              <a:t>8</a:t>
            </a:fld>
            <a:endParaRPr lang="en-US" dirty="0"/>
          </a:p>
        </p:txBody>
      </p:sp>
      <p:sp>
        <p:nvSpPr>
          <p:cNvPr id="11" name="Footer Placeholder 10"/>
          <p:cNvSpPr>
            <a:spLocks noGrp="1"/>
          </p:cNvSpPr>
          <p:nvPr>
            <p:ph type="ftr" sz="quarter" idx="11"/>
          </p:nvPr>
        </p:nvSpPr>
        <p:spPr/>
        <p:txBody>
          <a:bodyPr/>
          <a:lstStyle/>
          <a:p>
            <a:r>
              <a:rPr lang="en-US" smtClean="0"/>
              <a:t>NOAA Center for Tsunami Research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par>
                                <p:cTn id="22" presetID="9"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DART® data is assimilated into the model to refine the forecast</a:t>
            </a:r>
          </a:p>
        </p:txBody>
      </p:sp>
      <p:pic>
        <p:nvPicPr>
          <p:cNvPr id="6" name="Content Placeholder 5" descr="fmaxamp-cropped.png"/>
          <p:cNvPicPr>
            <a:picLocks noGrp="1" noChangeAspect="1"/>
          </p:cNvPicPr>
          <p:nvPr>
            <p:ph idx="1"/>
          </p:nvPr>
        </p:nvPicPr>
        <p:blipFill>
          <a:blip r:embed="rId2" cstate="print"/>
          <a:stretch>
            <a:fillRect/>
          </a:stretch>
        </p:blipFill>
        <p:spPr>
          <a:xfrm>
            <a:off x="1295400" y="1600200"/>
            <a:ext cx="6553200" cy="4744412"/>
          </a:xfrm>
        </p:spPr>
      </p:pic>
      <p:sp>
        <p:nvSpPr>
          <p:cNvPr id="4" name="Footer Placeholder 3"/>
          <p:cNvSpPr>
            <a:spLocks noGrp="1"/>
          </p:cNvSpPr>
          <p:nvPr>
            <p:ph type="ftr" sz="quarter" idx="11"/>
          </p:nvPr>
        </p:nvSpPr>
        <p:spPr/>
        <p:txBody>
          <a:bodyPr/>
          <a:lstStyle/>
          <a:p>
            <a:r>
              <a:rPr lang="en-US" smtClean="0"/>
              <a:t>NOAA Center for Tsunami Research</a:t>
            </a:r>
            <a:endParaRPr lang="en-US" dirty="0"/>
          </a:p>
        </p:txBody>
      </p:sp>
      <p:sp>
        <p:nvSpPr>
          <p:cNvPr id="5" name="Slide Number Placeholder 4"/>
          <p:cNvSpPr>
            <a:spLocks noGrp="1"/>
          </p:cNvSpPr>
          <p:nvPr>
            <p:ph type="sldNum" sz="quarter" idx="12"/>
          </p:nvPr>
        </p:nvSpPr>
        <p:spPr/>
        <p:txBody>
          <a:bodyPr/>
          <a:lstStyle/>
          <a:p>
            <a:fld id="{F0FABC98-8467-4642-93DB-CB546E1099E7}" type="slidenum">
              <a:rPr lang="en-US" smtClean="0"/>
              <a:pPr/>
              <a:t>9</a:t>
            </a:fld>
            <a:endParaRPr lang="en-US" dirty="0"/>
          </a:p>
        </p:txBody>
      </p:sp>
      <p:graphicFrame>
        <p:nvGraphicFramePr>
          <p:cNvPr id="11" name="Diagram 10"/>
          <p:cNvGraphicFramePr/>
          <p:nvPr/>
        </p:nvGraphicFramePr>
        <p:xfrm>
          <a:off x="533400" y="4876800"/>
          <a:ext cx="4191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D9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7693</TotalTime>
  <Words>608</Words>
  <Application>Microsoft Office PowerPoint</Application>
  <PresentationFormat>On-screen Show (4:3)</PresentationFormat>
  <Paragraphs>117</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Foundry</vt:lpstr>
      <vt:lpstr>Tsunami Forecast Software</vt:lpstr>
      <vt:lpstr>Slide 2</vt:lpstr>
      <vt:lpstr>Overview of Tsunami Forecasting</vt:lpstr>
      <vt:lpstr>Slide 4</vt:lpstr>
      <vt:lpstr>Tsunami detection buoys</vt:lpstr>
      <vt:lpstr>DART® Buoys are strategically located throughout the ocean</vt:lpstr>
      <vt:lpstr>NOAA Tsunami Forecast software</vt:lpstr>
      <vt:lpstr>Tsunami propagation is pre-computed  for Unit Sources along global coastlines </vt:lpstr>
      <vt:lpstr>DART® data is assimilated into the model to refine the forecast</vt:lpstr>
      <vt:lpstr>Real-time Coastal Flooding Forecasts for selected coastal communities</vt:lpstr>
      <vt:lpstr>Future forecast product Areas of flooding &amp; Harbor currents</vt:lpstr>
      <vt:lpstr>http://nctr.pmel.noaa.gov </vt:lpstr>
      <vt:lpstr>BACKUP SLIDES</vt:lpstr>
      <vt:lpstr>Slide 14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Tsunami Forecast Software</dc:title>
  <dc:creator>Nancy N Soreide</dc:creator>
  <cp:lastModifiedBy>Nancy N Soreide</cp:lastModifiedBy>
  <cp:revision>800</cp:revision>
  <dcterms:created xsi:type="dcterms:W3CDTF">2010-12-29T18:29:22Z</dcterms:created>
  <dcterms:modified xsi:type="dcterms:W3CDTF">2011-06-16T15:18:33Z</dcterms:modified>
</cp:coreProperties>
</file>